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8"/>
  </p:notesMasterIdLst>
  <p:sldIdLst>
    <p:sldId id="689" r:id="rId2"/>
    <p:sldId id="256" r:id="rId3"/>
    <p:sldId id="675" r:id="rId4"/>
    <p:sldId id="676" r:id="rId5"/>
    <p:sldId id="684" r:id="rId6"/>
    <p:sldId id="678" r:id="rId7"/>
    <p:sldId id="681" r:id="rId8"/>
    <p:sldId id="677" r:id="rId9"/>
    <p:sldId id="680" r:id="rId10"/>
    <p:sldId id="682" r:id="rId11"/>
    <p:sldId id="683" r:id="rId12"/>
    <p:sldId id="670" r:id="rId13"/>
    <p:sldId id="673" r:id="rId14"/>
    <p:sldId id="671" r:id="rId15"/>
    <p:sldId id="686" r:id="rId16"/>
    <p:sldId id="690" r:id="rId17"/>
    <p:sldId id="687" r:id="rId18"/>
    <p:sldId id="688" r:id="rId19"/>
    <p:sldId id="685" r:id="rId20"/>
    <p:sldId id="691" r:id="rId21"/>
    <p:sldId id="692" r:id="rId22"/>
    <p:sldId id="693" r:id="rId23"/>
    <p:sldId id="694" r:id="rId24"/>
    <p:sldId id="695" r:id="rId25"/>
    <p:sldId id="696" r:id="rId26"/>
    <p:sldId id="697" r:id="rId27"/>
    <p:sldId id="698" r:id="rId28"/>
    <p:sldId id="699" r:id="rId29"/>
    <p:sldId id="700" r:id="rId30"/>
    <p:sldId id="701" r:id="rId31"/>
    <p:sldId id="702" r:id="rId32"/>
    <p:sldId id="703" r:id="rId33"/>
    <p:sldId id="704" r:id="rId34"/>
    <p:sldId id="705" r:id="rId35"/>
    <p:sldId id="706" r:id="rId36"/>
    <p:sldId id="707" r:id="rId37"/>
    <p:sldId id="708" r:id="rId38"/>
    <p:sldId id="710" r:id="rId39"/>
    <p:sldId id="711" r:id="rId40"/>
    <p:sldId id="712" r:id="rId41"/>
    <p:sldId id="713" r:id="rId42"/>
    <p:sldId id="714" r:id="rId43"/>
    <p:sldId id="715" r:id="rId44"/>
    <p:sldId id="716" r:id="rId45"/>
    <p:sldId id="723" r:id="rId46"/>
    <p:sldId id="725" r:id="rId47"/>
    <p:sldId id="726" r:id="rId48"/>
    <p:sldId id="727" r:id="rId49"/>
    <p:sldId id="717" r:id="rId50"/>
    <p:sldId id="720" r:id="rId51"/>
    <p:sldId id="721" r:id="rId52"/>
    <p:sldId id="722" r:id="rId53"/>
    <p:sldId id="724" r:id="rId54"/>
    <p:sldId id="728" r:id="rId55"/>
    <p:sldId id="718" r:id="rId56"/>
    <p:sldId id="719" r:id="rId57"/>
    <p:sldId id="729" r:id="rId58"/>
    <p:sldId id="730" r:id="rId59"/>
    <p:sldId id="731" r:id="rId60"/>
    <p:sldId id="732" r:id="rId61"/>
    <p:sldId id="733" r:id="rId62"/>
    <p:sldId id="679" r:id="rId63"/>
    <p:sldId id="734" r:id="rId64"/>
    <p:sldId id="735" r:id="rId65"/>
    <p:sldId id="736" r:id="rId66"/>
    <p:sldId id="737" r:id="rId67"/>
  </p:sldIdLst>
  <p:sldSz cx="12192000" cy="6858000"/>
  <p:notesSz cx="6858000" cy="9144000"/>
  <p:embeddedFontLst>
    <p:embeddedFont>
      <p:font typeface="AppleSDGothicNeoB00" panose="02000503000000000000" pitchFamily="2" charset="-127"/>
      <p:regular r:id="rId69"/>
    </p:embeddedFont>
    <p:embeddedFont>
      <p:font typeface="AppleSDGothicNeoH00" panose="02000503000000000000" pitchFamily="2" charset="-127"/>
      <p:regular r:id="rId70"/>
    </p:embeddedFont>
    <p:embeddedFont>
      <p:font typeface="나눔바른고딕" panose="020B0603020101020101" pitchFamily="50" charset="-127"/>
      <p:regular r:id="rId71"/>
      <p:bold r:id="rId72"/>
    </p:embeddedFont>
    <p:embeddedFont>
      <p:font typeface="맑은 고딕" panose="020B0503020000020004" pitchFamily="50" charset="-127"/>
      <p:regular r:id="rId73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31515"/>
    <a:srgbClr val="008000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1400" autoAdjust="0"/>
  </p:normalViewPr>
  <p:slideViewPr>
    <p:cSldViewPr snapToGrid="0">
      <p:cViewPr varScale="1">
        <p:scale>
          <a:sx n="87" d="100"/>
          <a:sy n="87" d="100"/>
        </p:scale>
        <p:origin x="96" y="576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Embedded Resource: </a:t>
            </a:r>
            <a:r>
              <a:rPr lang="ko-KR" altLang="en-US" dirty="0"/>
              <a:t>주로 데이터 파일</a:t>
            </a:r>
            <a:r>
              <a:rPr lang="en-US" altLang="ko-KR" dirty="0"/>
              <a:t>, </a:t>
            </a:r>
            <a:r>
              <a:rPr lang="ko-KR" altLang="en-US" dirty="0"/>
              <a:t>이미지 등 비정적 파일을 어셈블리에 포함시킬 때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Resource: WPF </a:t>
            </a:r>
            <a:r>
              <a:rPr lang="ko-KR" altLang="en-US" dirty="0"/>
              <a:t>애플리케이션 내에서 스타일</a:t>
            </a:r>
            <a:r>
              <a:rPr lang="en-US" altLang="ko-KR" dirty="0"/>
              <a:t>, </a:t>
            </a:r>
            <a:r>
              <a:rPr lang="ko-KR" altLang="en-US" dirty="0"/>
              <a:t>컨트롤 템플릿 등 </a:t>
            </a:r>
            <a:r>
              <a:rPr lang="en-US" altLang="ko-KR" dirty="0"/>
              <a:t>UI </a:t>
            </a:r>
            <a:r>
              <a:rPr lang="ko-KR" altLang="en-US" dirty="0"/>
              <a:t>관련 리소스를 정의할 때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622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initializecomponent</a:t>
            </a:r>
            <a:r>
              <a:rPr lang="en-US" altLang="ko-KR" dirty="0"/>
              <a:t>' </a:t>
            </a:r>
            <a:r>
              <a:rPr lang="ko-KR" altLang="en-US" dirty="0"/>
              <a:t>이름이 현재 컨텍스트에 없습니다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라는 에러가 나오면 </a:t>
            </a:r>
            <a:r>
              <a:rPr lang="en-US" altLang="ko-KR" dirty="0"/>
              <a:t>.vs </a:t>
            </a:r>
            <a:r>
              <a:rPr lang="ko-KR" altLang="en-US" dirty="0"/>
              <a:t>폴더를 지우고 </a:t>
            </a:r>
            <a:r>
              <a:rPr lang="en-US" altLang="ko-KR" dirty="0"/>
              <a:t>vs</a:t>
            </a:r>
            <a:r>
              <a:rPr lang="ko-KR" altLang="en-US" dirty="0"/>
              <a:t>를 </a:t>
            </a:r>
            <a:r>
              <a:rPr lang="ko-KR" altLang="en-US" dirty="0" err="1"/>
              <a:t>재시작하면</a:t>
            </a:r>
            <a:r>
              <a:rPr lang="ko-KR" altLang="en-US" dirty="0"/>
              <a:t> 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49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67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새로운 언어를 배울 때는 내가 알고 있는 기존 언어와 차이점만 기억을 하면 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자세한 문법 또는 함수의 사용법은 그때그때 검색을 통해 찾아보고 적용하면 됨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이론을 충분히 공부하고 무언가 시작하기 보다는 일단 시작하고 부딪히는 곳을 적극적으로 검색하여 찾아보며 해결해나가는 것이 훨씬 좋음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새로운 언어를 배울 때는 내가 알고 있는 기존 언어와 차이점만 기억을 하면 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자세한 문법 또는 함수의 사용법은 그때그때 검색을 통해 찾아보고 적용하면 됨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이론을 충분히 공부하고 무언가 시작하기 보다는 일단 시작하고 부딪히는 곳을 적극적으로 검색하여 찾아보며 해결해나가는 것이 훨씬 좋음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24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41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0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7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52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80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https://itisguide.tistory.com/4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0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07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0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1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  <a:lvl2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2pPr>
            <a:lvl3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3pPr>
            <a:lvl4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4pPr>
            <a:lvl5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23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8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3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1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42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7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2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12-21(Sat)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5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SDGothicNeoH00" panose="02000503000000000000" pitchFamily="2" charset="-127"/>
          <a:ea typeface="AppleSDGothicNeoH00" panose="02000503000000000000" pitchFamily="2" charset="-127"/>
          <a:cs typeface="Malgun Gothic Semilight" panose="020B0503020000020004" pitchFamily="34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visualstudio/get-started/csharp/tutorial-wpf?view=vs-202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.microsoft.com/ko-kr/dotnet/desktop/wpf/getting-started/walkthrough-my-first-wpf-desktop-application?view=netframeworkdesktop-4.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8.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dpark.tistory.com/21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ko-kr/dotnet/api/system.uri?view=net-7.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ko-kr/visualstudio/ide/build-actions?view=vs-2022&amp;WT.mc_id=DT-MVP-5000651" TargetMode="External"/><Relationship Id="rId4" Type="http://schemas.openxmlformats.org/officeDocument/2006/relationships/hyperlink" Target="https://kaki104.tistory.com/878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rhkdrmfh.tistory.com/11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desktop/wpf/overview/?view=netdesktop-7.0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learn.microsoft.com/en-us/microsoft-edge/webview2/get-started/wp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nuget.org/packag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scottplot.net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plot.net/quickstart/winforms/" TargetMode="External"/><Relationship Id="rId2" Type="http://schemas.openxmlformats.org/officeDocument/2006/relationships/hyperlink" Target="https://scottplot.net/quickstart/wpf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cottPlot/ScottPlot/tree/main/src/ScottPlot5/ScottPlot5%20Demos" TargetMode="External"/><Relationship Id="rId5" Type="http://schemas.openxmlformats.org/officeDocument/2006/relationships/hyperlink" Target="https://scottplot.net/demo/" TargetMode="External"/><Relationship Id="rId4" Type="http://schemas.openxmlformats.org/officeDocument/2006/relationships/hyperlink" Target="https://scottplot.net/cookbook/5.0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plot.net/cookbook/5.0/MultiAxis/" TargetMode="External"/><Relationship Id="rId2" Type="http://schemas.openxmlformats.org/officeDocument/2006/relationships/hyperlink" Target="https://scottplot.net/cookbook/5.0/ScottPlotQuickstart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</a:rPr>
              <a:t>  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78D3EA-D15D-AC23-FCDE-3921C4292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D59D44-8929-10F4-AB8C-A6FAA904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36" y="2667000"/>
            <a:ext cx="3698753" cy="795104"/>
          </a:xfrm>
          <a:prstGeom prst="rect">
            <a:avLst/>
          </a:pr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E49D6213-DFBC-F076-1577-E8635317B1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K-Digital Training  </a:t>
            </a:r>
            <a:r>
              <a:rPr lang="ko-KR" altLang="en-US" dirty="0" err="1"/>
              <a:t>스마트팩토리</a:t>
            </a:r>
            <a:r>
              <a:rPr lang="ko-KR" altLang="en-US" dirty="0"/>
              <a:t> 단기 </a:t>
            </a:r>
            <a:r>
              <a:rPr lang="en-US" altLang="ko-KR" dirty="0"/>
              <a:t>3</a:t>
            </a:r>
            <a:r>
              <a:rPr lang="ko-KR" altLang="en-US" dirty="0"/>
              <a:t>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272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DAEA7-BDCC-BBC5-673C-8187D3F3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XAML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AAA05-34F6-C103-AE0B-82E01A312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4821849"/>
          </a:xfrm>
        </p:spPr>
        <p:txBody>
          <a:bodyPr>
            <a:normAutofit/>
          </a:bodyPr>
          <a:lstStyle/>
          <a:p>
            <a:r>
              <a:rPr lang="en-US" altLang="ko-KR"/>
              <a:t>eXtensible </a:t>
            </a:r>
            <a:r>
              <a:rPr lang="en-US" altLang="ko-KR" u="sng"/>
              <a:t>Markup Language (HTML,</a:t>
            </a:r>
            <a:r>
              <a:rPr lang="ko-KR" altLang="en-US" u="sng"/>
              <a:t> </a:t>
            </a:r>
            <a:r>
              <a:rPr lang="en-US" altLang="ko-KR" u="sng"/>
              <a:t>XML </a:t>
            </a:r>
            <a:r>
              <a:rPr lang="ko-KR" altLang="en-US" u="sng"/>
              <a:t>등</a:t>
            </a:r>
            <a:r>
              <a:rPr lang="en-US" altLang="ko-KR" u="sng"/>
              <a:t>)</a:t>
            </a:r>
          </a:p>
          <a:p>
            <a:r>
              <a:rPr lang="en-US" altLang="ko-KR"/>
              <a:t>WPF</a:t>
            </a:r>
            <a:r>
              <a:rPr lang="ko-KR" altLang="en-US"/>
              <a:t>에서 </a:t>
            </a:r>
            <a:r>
              <a:rPr lang="en-US" altLang="ko-KR"/>
              <a:t>View</a:t>
            </a:r>
            <a:r>
              <a:rPr lang="ko-KR" altLang="en-US"/>
              <a:t>를 그리기위한 언어</a:t>
            </a:r>
            <a:endParaRPr lang="en-US" altLang="ko-KR"/>
          </a:p>
          <a:p>
            <a:r>
              <a:rPr lang="en-US" altLang="ko-KR"/>
              <a:t>Markup Language </a:t>
            </a:r>
            <a:r>
              <a:rPr lang="ko-KR" altLang="en-US"/>
              <a:t>이기 때문에 </a:t>
            </a:r>
            <a:r>
              <a:rPr lang="ko-KR" altLang="en-US">
                <a:solidFill>
                  <a:schemeClr val="accent6"/>
                </a:solidFill>
              </a:rPr>
              <a:t>태그</a:t>
            </a:r>
            <a:r>
              <a:rPr lang="ko-KR" altLang="en-US"/>
              <a:t>를 사용</a:t>
            </a:r>
            <a:br>
              <a:rPr lang="en-US" altLang="ko-KR"/>
            </a:br>
            <a:endParaRPr lang="en-US" altLang="ko-KR"/>
          </a:p>
          <a:p>
            <a:endParaRPr lang="en-US" alt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9FCD3-5BD7-B34B-A2AE-E36955C8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23847-A55C-A262-B99A-5B9C9B25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780BBB-C28F-1FAE-19C0-8FA24B7DC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7"/>
          <a:stretch/>
        </p:blipFill>
        <p:spPr>
          <a:xfrm>
            <a:off x="1331453" y="3344630"/>
            <a:ext cx="5599741" cy="280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44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8F84E-7FFB-60D3-BC28-7E75BB17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XAML</a:t>
            </a:r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8C98E9C-ED04-0A9C-A6B1-164C07521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대표적인 </a:t>
            </a:r>
            <a:r>
              <a:rPr lang="en-US" altLang="ko-KR"/>
              <a:t>Markup Language</a:t>
            </a:r>
            <a:r>
              <a:rPr lang="ko-KR" altLang="en-US"/>
              <a:t>인 </a:t>
            </a:r>
            <a:r>
              <a:rPr lang="en-US" altLang="ko-KR"/>
              <a:t>HTML</a:t>
            </a:r>
            <a:r>
              <a:rPr lang="ko-KR" altLang="en-US"/>
              <a:t>과 비교</a:t>
            </a:r>
            <a:endParaRPr lang="en-US" altLang="ko-KR"/>
          </a:p>
          <a:p>
            <a:pPr lvl="1"/>
            <a:r>
              <a:rPr lang="en-US" altLang="ko-KR"/>
              <a:t>HTML : </a:t>
            </a:r>
            <a:r>
              <a:rPr lang="ko-KR" altLang="en-US"/>
              <a:t>정해진 태그 </a:t>
            </a:r>
            <a:r>
              <a:rPr lang="en-US" altLang="ko-KR"/>
              <a:t>(head, body, h1, div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만 사용 가능</a:t>
            </a:r>
            <a:endParaRPr lang="en-US" altLang="ko-KR"/>
          </a:p>
          <a:p>
            <a:pPr lvl="1"/>
            <a:r>
              <a:rPr lang="en-US" altLang="ko-KR"/>
              <a:t>XML : </a:t>
            </a:r>
            <a:r>
              <a:rPr lang="ko-KR" altLang="en-US"/>
              <a:t>태그를 직접 제작하여 사용</a:t>
            </a:r>
            <a:endParaRPr lang="en-US" altLang="ko-KR"/>
          </a:p>
          <a:p>
            <a:pPr lvl="1"/>
            <a:r>
              <a:rPr lang="en-US" altLang="ko-KR"/>
              <a:t>XAML : Microsoft</a:t>
            </a:r>
            <a:r>
              <a:rPr lang="ko-KR" altLang="en-US"/>
              <a:t>에서 개발한 </a:t>
            </a:r>
            <a:r>
              <a:rPr lang="en-US" altLang="ko-KR"/>
              <a:t>XML,</a:t>
            </a:r>
            <a:r>
              <a:rPr lang="ko-KR" altLang="en-US"/>
              <a:t> </a:t>
            </a:r>
            <a:r>
              <a:rPr lang="en-US" altLang="ko-KR"/>
              <a:t>UI</a:t>
            </a:r>
            <a:r>
              <a:rPr lang="ko-KR" altLang="en-US"/>
              <a:t>와 데이터를 주고 받는 목적</a:t>
            </a:r>
            <a:endParaRPr lang="en-US" altLang="ko-KR"/>
          </a:p>
          <a:p>
            <a:r>
              <a:rPr lang="ko-KR" altLang="en-US">
                <a:solidFill>
                  <a:schemeClr val="accent2"/>
                </a:solidFill>
              </a:rPr>
              <a:t> </a:t>
            </a:r>
            <a:r>
              <a:rPr lang="en-US" altLang="ko-KR">
                <a:solidFill>
                  <a:schemeClr val="accent2"/>
                </a:solidFill>
              </a:rPr>
              <a:t>Visual Studio</a:t>
            </a:r>
            <a:r>
              <a:rPr lang="ko-KR" altLang="en-US">
                <a:solidFill>
                  <a:schemeClr val="accent2"/>
                </a:solidFill>
              </a:rPr>
              <a:t>에서 자동 생성해주기도 하지만</a:t>
            </a:r>
            <a:r>
              <a:rPr lang="en-US" altLang="ko-KR">
                <a:solidFill>
                  <a:schemeClr val="accent2"/>
                </a:solidFill>
              </a:rPr>
              <a:t>, </a:t>
            </a:r>
            <a:r>
              <a:rPr lang="ko-KR" altLang="en-US">
                <a:solidFill>
                  <a:schemeClr val="accent2"/>
                </a:solidFill>
              </a:rPr>
              <a:t>설정값이나 옵션은 직접 수정해야 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AF525-2966-4A55-EE18-CD8AC21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9B1A02-527E-2E3B-E22B-02AA1D76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F311F1-0F11-E073-3378-BF6EEC3C1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6"/>
          <a:stretch/>
        </p:blipFill>
        <p:spPr>
          <a:xfrm>
            <a:off x="838200" y="4682169"/>
            <a:ext cx="9998062" cy="15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8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2AED7-228E-7FB6-7AD9-DA2415C8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25CAB-0ECA-EFB5-3AFB-799C6A08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202192"/>
          </a:xfrm>
        </p:spPr>
        <p:txBody>
          <a:bodyPr/>
          <a:lstStyle/>
          <a:p>
            <a:r>
              <a:rPr lang="en-US" altLang="ko-KR"/>
              <a:t>Visual</a:t>
            </a:r>
            <a:r>
              <a:rPr lang="ko-KR" altLang="en-US"/>
              <a:t> </a:t>
            </a:r>
            <a:r>
              <a:rPr lang="en-US" altLang="ko-KR"/>
              <a:t>Studio </a:t>
            </a:r>
            <a:r>
              <a:rPr lang="ko-KR" altLang="en-US"/>
              <a:t>프로젝트 생성에서 </a:t>
            </a:r>
            <a:r>
              <a:rPr lang="en-US" altLang="ko-KR"/>
              <a:t>WPF Application</a:t>
            </a:r>
            <a:r>
              <a:rPr lang="ko-KR" altLang="en-US"/>
              <a:t>을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871D3-297F-4CA5-29FA-D3D8F95B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D72B89-BF1B-6102-082E-EBF38B15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50DA54-594F-53D2-735C-A7037008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925" y="2034238"/>
            <a:ext cx="5986965" cy="42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2AED7-228E-7FB6-7AD9-DA2415C8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25CAB-0ECA-EFB5-3AFB-799C6A08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202192"/>
          </a:xfrm>
        </p:spPr>
        <p:txBody>
          <a:bodyPr/>
          <a:lstStyle/>
          <a:p>
            <a:r>
              <a:rPr lang="en-US" altLang="ko-KR"/>
              <a:t>WPF </a:t>
            </a:r>
            <a:r>
              <a:rPr lang="ko-KR" altLang="en-US"/>
              <a:t>프로젝트는 </a:t>
            </a:r>
            <a:r>
              <a:rPr lang="en-US" altLang="ko-KR"/>
              <a:t>.NET </a:t>
            </a:r>
            <a:r>
              <a:rPr lang="ko-KR" altLang="en-US"/>
              <a:t>최신버전을 사용 가능</a:t>
            </a:r>
            <a:endParaRPr lang="en-US" altLang="ko-KR"/>
          </a:p>
          <a:p>
            <a:r>
              <a:rPr lang="en-US" altLang="ko-KR"/>
              <a:t>WinForm</a:t>
            </a:r>
            <a:r>
              <a:rPr lang="ko-KR" altLang="en-US"/>
              <a:t>도 아직 많이 사용되고 있지만</a:t>
            </a:r>
            <a:r>
              <a:rPr lang="en-US" altLang="ko-KR"/>
              <a:t>, </a:t>
            </a:r>
            <a:r>
              <a:rPr lang="ko-KR" altLang="en-US"/>
              <a:t>점점 </a:t>
            </a:r>
            <a:r>
              <a:rPr lang="en-US" altLang="ko-KR"/>
              <a:t>WPF</a:t>
            </a:r>
            <a:r>
              <a:rPr lang="ko-KR" altLang="en-US"/>
              <a:t>로 천천히 넘어가는 추세</a:t>
            </a:r>
            <a:endParaRPr lang="en-US" altLang="ko-KR"/>
          </a:p>
          <a:p>
            <a:pPr lvl="1"/>
            <a:r>
              <a:rPr lang="en-US" altLang="ko-KR"/>
              <a:t>WinForm</a:t>
            </a:r>
            <a:r>
              <a:rPr lang="ko-KR" altLang="en-US"/>
              <a:t>은 </a:t>
            </a:r>
            <a:r>
              <a:rPr lang="en-US" altLang="ko-KR"/>
              <a:t>.NET Framework 4.8 </a:t>
            </a:r>
            <a:r>
              <a:rPr lang="ko-KR" altLang="en-US"/>
              <a:t>이후로는 업데이트를 중단하기로 결정됨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871D3-297F-4CA5-29FA-D3D8F95B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D72B89-BF1B-6102-082E-EBF38B15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FB24B5-75A7-FC51-0938-9C0B808A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3948052"/>
            <a:ext cx="565864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WPF </a:t>
            </a:r>
            <a:r>
              <a:rPr lang="ko-KR" altLang="en-US" dirty="0">
                <a:solidFill>
                  <a:srgbClr val="00B050"/>
                </a:solidFill>
              </a:rPr>
              <a:t>공식 자습서</a:t>
            </a:r>
            <a:r>
              <a:rPr lang="en-US" altLang="ko-KR" dirty="0">
                <a:solidFill>
                  <a:srgbClr val="00B050"/>
                </a:solidFill>
              </a:rPr>
              <a:t>-1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B4D446-18D8-3F18-0D18-7FC2BB94E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3227"/>
            <a:ext cx="6340602" cy="204638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7697CA6C-3F14-3E6D-2B15-90BCC1E34FDB}"/>
              </a:ext>
            </a:extLst>
          </p:cNvPr>
          <p:cNvSpPr txBox="1"/>
          <p:nvPr/>
        </p:nvSpPr>
        <p:spPr>
          <a:xfrm>
            <a:off x="838200" y="4240300"/>
            <a:ext cx="8741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3"/>
              </a:rPr>
              <a:t>https://learn.microsoft.com/ko-kr/visualstudio/get-started/csharp/tutorial-wpf?view=vs-2022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83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WPF </a:t>
            </a:r>
            <a:r>
              <a:rPr lang="ko-KR" altLang="en-US" dirty="0">
                <a:solidFill>
                  <a:srgbClr val="00B050"/>
                </a:solidFill>
              </a:rPr>
              <a:t>공식 자습서</a:t>
            </a:r>
            <a:r>
              <a:rPr lang="en-US" altLang="ko-KR" dirty="0">
                <a:solidFill>
                  <a:srgbClr val="00B050"/>
                </a:solidFill>
              </a:rPr>
              <a:t>-2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ACB17-20E0-1A69-C825-46D3B81AD632}"/>
              </a:ext>
            </a:extLst>
          </p:cNvPr>
          <p:cNvSpPr txBox="1"/>
          <p:nvPr/>
        </p:nvSpPr>
        <p:spPr>
          <a:xfrm>
            <a:off x="728032" y="4098061"/>
            <a:ext cx="10365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https://learn.microsoft.com/ko-kr/dotnet/desktop/wpf/getting-started/walkthrough-my-first-wpf-desktop-application?view=netframeworkdesktop-4.8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E09F24-D34C-D97B-0203-DF34E8AD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32" y="1788428"/>
            <a:ext cx="9726975" cy="216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1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72117-1215-C3DF-77AC-07D54AB2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7AB6C-494C-2C1F-67AC-F5513D30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실행 결과는 동일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580D8-0674-1F59-341E-CF8E218CA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4C262-F118-1637-D7E6-29B39633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488628-0F6A-B4CE-6F55-BE915DA1D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282907"/>
              </p:ext>
            </p:extLst>
          </p:nvPr>
        </p:nvGraphicFramePr>
        <p:xfrm>
          <a:off x="1276120" y="2577419"/>
          <a:ext cx="9639760" cy="301094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819880">
                  <a:extLst>
                    <a:ext uri="{9D8B030D-6E8A-4147-A177-3AD203B41FA5}">
                      <a16:colId xmlns:a16="http://schemas.microsoft.com/office/drawing/2014/main" val="2124534598"/>
                    </a:ext>
                  </a:extLst>
                </a:gridCol>
                <a:gridCol w="4819880">
                  <a:extLst>
                    <a:ext uri="{9D8B030D-6E8A-4147-A177-3AD203B41FA5}">
                      <a16:colId xmlns:a16="http://schemas.microsoft.com/office/drawing/2014/main" val="174622155"/>
                    </a:ext>
                  </a:extLst>
                </a:gridCol>
              </a:tblGrid>
              <a:tr h="49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Debug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Release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22977"/>
                  </a:ext>
                </a:extLst>
              </a:tr>
              <a:tr h="2511140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최적화 없음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실행 속도 느림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메모리 사용량이 많음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실행 파일에 디버깅에 필요한 정보 포함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컴파일 속도 빠름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최적화 진행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실행 속도 빠름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메모리 사용량이 적음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디버깅에 필요한 정보가 거의 포함되지 않음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최적화 때문에 컴파일 속도 느림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47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453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04D55A-3035-763B-93E4-07CAD8C6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984"/>
            <a:ext cx="6557074" cy="296677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CE0421-94EC-3A1A-B3DD-FB45FDA6BFC4}"/>
              </a:ext>
            </a:extLst>
          </p:cNvPr>
          <p:cNvCxnSpPr/>
          <p:nvPr/>
        </p:nvCxnSpPr>
        <p:spPr>
          <a:xfrm>
            <a:off x="4512989" y="1916934"/>
            <a:ext cx="66101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C53C88-1A5B-DC5C-492F-10F070BF33FB}"/>
              </a:ext>
            </a:extLst>
          </p:cNvPr>
          <p:cNvCxnSpPr>
            <a:cxnSpLocks/>
          </p:cNvCxnSpPr>
          <p:nvPr/>
        </p:nvCxnSpPr>
        <p:spPr>
          <a:xfrm>
            <a:off x="1139991" y="3798982"/>
            <a:ext cx="1048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2E4E28-6112-15C7-04DE-92D311D393C7}"/>
              </a:ext>
            </a:extLst>
          </p:cNvPr>
          <p:cNvCxnSpPr>
            <a:cxnSpLocks/>
          </p:cNvCxnSpPr>
          <p:nvPr/>
        </p:nvCxnSpPr>
        <p:spPr>
          <a:xfrm>
            <a:off x="1139991" y="3488673"/>
            <a:ext cx="1048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DE7ADE-D4F0-CC06-E498-E3DCAAE9C10F}"/>
              </a:ext>
            </a:extLst>
          </p:cNvPr>
          <p:cNvSpPr txBox="1"/>
          <p:nvPr/>
        </p:nvSpPr>
        <p:spPr>
          <a:xfrm>
            <a:off x="3941471" y="4687367"/>
            <a:ext cx="304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/>
              <a:t>다른 위치에 복사 및 실행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ABCCE77-2D6F-E441-9AD0-CD6B3DE529B5}"/>
              </a:ext>
            </a:extLst>
          </p:cNvPr>
          <p:cNvCxnSpPr>
            <a:cxnSpLocks/>
          </p:cNvCxnSpPr>
          <p:nvPr/>
        </p:nvCxnSpPr>
        <p:spPr>
          <a:xfrm>
            <a:off x="1139991" y="3200398"/>
            <a:ext cx="1345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9030A-790A-2607-C367-34BB003F809C}"/>
              </a:ext>
            </a:extLst>
          </p:cNvPr>
          <p:cNvCxnSpPr>
            <a:cxnSpLocks/>
          </p:cNvCxnSpPr>
          <p:nvPr/>
        </p:nvCxnSpPr>
        <p:spPr>
          <a:xfrm>
            <a:off x="1139991" y="4410418"/>
            <a:ext cx="185267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D6D0876-E2BE-D900-9515-108BD6E9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54" y="3986932"/>
            <a:ext cx="2838846" cy="22386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1235FBA-4283-6924-D363-3BEF75D8E9FD}"/>
              </a:ext>
            </a:extLst>
          </p:cNvPr>
          <p:cNvCxnSpPr>
            <a:cxnSpLocks/>
          </p:cNvCxnSpPr>
          <p:nvPr/>
        </p:nvCxnSpPr>
        <p:spPr>
          <a:xfrm>
            <a:off x="2331650" y="3704421"/>
            <a:ext cx="5535282" cy="1179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46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3F302-D3DD-A4D4-FF9F-427C9E79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2" y="2026491"/>
            <a:ext cx="3353268" cy="2210108"/>
          </a:xfrm>
          <a:prstGeom prst="rect">
            <a:avLst/>
          </a:prstGeom>
        </p:spPr>
      </p:pic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CF5CFF40-E97F-6E2C-1DC3-1DD6F319641C}"/>
              </a:ext>
            </a:extLst>
          </p:cNvPr>
          <p:cNvSpPr txBox="1"/>
          <p:nvPr/>
        </p:nvSpPr>
        <p:spPr>
          <a:xfrm>
            <a:off x="5022082" y="1935292"/>
            <a:ext cx="6315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3"/>
              </a:rPr>
              <a:t>https://dotnet.microsoft.com/en-us/download/dotnet/8.0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939874-BAD4-A83D-FD92-AAFAD3535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880" y="2431206"/>
            <a:ext cx="6423824" cy="305452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3D3E44-E1C1-6AC0-4C98-6DDE8E5AFE1A}"/>
              </a:ext>
            </a:extLst>
          </p:cNvPr>
          <p:cNvCxnSpPr/>
          <p:nvPr/>
        </p:nvCxnSpPr>
        <p:spPr>
          <a:xfrm>
            <a:off x="5122843" y="2919470"/>
            <a:ext cx="38338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1C2EA5-7061-8C33-9241-64DE31A38300}"/>
              </a:ext>
            </a:extLst>
          </p:cNvPr>
          <p:cNvCxnSpPr>
            <a:cxnSpLocks/>
          </p:cNvCxnSpPr>
          <p:nvPr/>
        </p:nvCxnSpPr>
        <p:spPr>
          <a:xfrm>
            <a:off x="6916757" y="4768468"/>
            <a:ext cx="45352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4CE6F-FD94-54FE-15E8-B6D12C7DE002}"/>
              </a:ext>
            </a:extLst>
          </p:cNvPr>
          <p:cNvSpPr txBox="1"/>
          <p:nvPr/>
        </p:nvSpPr>
        <p:spPr>
          <a:xfrm>
            <a:off x="659878" y="4363181"/>
            <a:ext cx="3869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닷넷이 설치되어 있지 않은 </a:t>
            </a:r>
            <a:r>
              <a:rPr lang="en-US" altLang="ko-KR" sz="2000" dirty="0"/>
              <a:t>PC</a:t>
            </a:r>
            <a:r>
              <a:rPr lang="ko-KR" altLang="en-US" sz="2000" dirty="0"/>
              <a:t>에서는</a:t>
            </a:r>
            <a:endParaRPr lang="en-US" altLang="ko-KR" sz="2000" dirty="0"/>
          </a:p>
          <a:p>
            <a:r>
              <a:rPr lang="ko-KR" altLang="en-US" sz="2000" dirty="0"/>
              <a:t>닷넷 런타임 설치가 필요함</a:t>
            </a:r>
          </a:p>
        </p:txBody>
      </p:sp>
    </p:spTree>
    <p:extLst>
      <p:ext uri="{BB962C8B-B14F-4D97-AF65-F5344CB8AC3E}">
        <p14:creationId xmlns:p14="http://schemas.microsoft.com/office/powerpoint/2010/main" val="389908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3818A-5629-8D68-1AB1-AC8F9A0D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계산기 릴리즈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0565B-A383-5C05-9F8B-8053206FC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WinForm</a:t>
            </a:r>
            <a:r>
              <a:rPr lang="en-US" altLang="ko-KR" dirty="0"/>
              <a:t> </a:t>
            </a:r>
            <a:r>
              <a:rPr lang="ko-KR" altLang="en-US" dirty="0"/>
              <a:t>미니 프로젝트 </a:t>
            </a:r>
            <a:r>
              <a:rPr lang="en-US" altLang="ko-KR" dirty="0"/>
              <a:t>- </a:t>
            </a:r>
            <a:r>
              <a:rPr lang="ko-KR" altLang="en-US" dirty="0"/>
              <a:t>계산기 만들기를 통해 개발한 프로그램을 </a:t>
            </a:r>
            <a:r>
              <a:rPr lang="en-US" altLang="ko-KR" dirty="0"/>
              <a:t>WPF </a:t>
            </a:r>
            <a:r>
              <a:rPr lang="ko-KR" altLang="en-US" dirty="0"/>
              <a:t>프로젝트로 이주</a:t>
            </a:r>
            <a:r>
              <a:rPr lang="en-US" altLang="ko-KR" dirty="0"/>
              <a:t>(Migration)</a:t>
            </a:r>
          </a:p>
          <a:p>
            <a:r>
              <a:rPr lang="ko-KR" altLang="en-US" dirty="0"/>
              <a:t>릴리즈 버전으로 빌드</a:t>
            </a:r>
            <a:endParaRPr lang="en-US" altLang="ko-KR" dirty="0"/>
          </a:p>
          <a:p>
            <a:r>
              <a:rPr lang="en-US" altLang="ko-KR" dirty="0"/>
              <a:t>Visual Studio</a:t>
            </a:r>
            <a:r>
              <a:rPr lang="ko-KR" altLang="en-US" dirty="0"/>
              <a:t>와 상관없이 독립적으로 실행 가능한 상태의 </a:t>
            </a:r>
            <a:r>
              <a:rPr lang="en-US" altLang="ko-KR" dirty="0"/>
              <a:t>exe, </a:t>
            </a:r>
            <a:r>
              <a:rPr lang="en-US" altLang="ko-KR" dirty="0" err="1"/>
              <a:t>dll</a:t>
            </a:r>
            <a:r>
              <a:rPr lang="en-US" altLang="ko-KR" dirty="0"/>
              <a:t>,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압축하여 제출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solidFill>
                  <a:schemeClr val="accent5"/>
                </a:solidFill>
              </a:rPr>
              <a:t>다른 사람이 작성한 부분이 이해가 안된다면 작성자에게 물어보기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1AA7E-F2DB-3FA5-D889-B76B97F9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B6E68E-5274-5F3A-F601-36F17D2A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0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4326" y="2637402"/>
            <a:ext cx="4743348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en-US" altLang="ko-KR" dirty="0"/>
              <a:t>WPF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 </a:t>
            </a:r>
            <a:r>
              <a:rPr lang="ko-KR" altLang="en-US"/>
              <a:t>도구상자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A5B2E4-7951-3AD5-077A-562D5794C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" b="67069"/>
          <a:stretch/>
        </p:blipFill>
        <p:spPr>
          <a:xfrm>
            <a:off x="1371600" y="1608462"/>
            <a:ext cx="2232032" cy="42453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FCE003-CAD7-985B-1AC4-109B86326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16" b="32490"/>
          <a:stretch/>
        </p:blipFill>
        <p:spPr>
          <a:xfrm>
            <a:off x="4586131" y="1487274"/>
            <a:ext cx="2232032" cy="4538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ABD66A-408B-FE8A-6008-A637A6B73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84" b="-29"/>
          <a:stretch/>
        </p:blipFill>
        <p:spPr>
          <a:xfrm>
            <a:off x="7800662" y="1608460"/>
            <a:ext cx="2232032" cy="42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이미지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FFFFCB-4C5A-6D8F-9AA3-F46C250A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9" y="2085815"/>
            <a:ext cx="2448267" cy="260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C65611-A061-9051-E750-BB48F5C7B009}"/>
              </a:ext>
            </a:extLst>
          </p:cNvPr>
          <p:cNvSpPr txBox="1"/>
          <p:nvPr/>
        </p:nvSpPr>
        <p:spPr>
          <a:xfrm>
            <a:off x="542236" y="478132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이미지를 표시하는데 사용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91286F-8AA8-1DBA-2381-425FF5E8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041" y="3919187"/>
            <a:ext cx="2629267" cy="172426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50827E-4188-EFBF-C7C8-A7DCE84E3EB6}"/>
              </a:ext>
            </a:extLst>
          </p:cNvPr>
          <p:cNvCxnSpPr/>
          <p:nvPr/>
        </p:nvCxnSpPr>
        <p:spPr>
          <a:xfrm>
            <a:off x="4131325" y="5199961"/>
            <a:ext cx="62796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A5966DD1-9F48-D58A-24C7-45C145AD6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410" y="1421176"/>
            <a:ext cx="7956665" cy="4568041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3A3D15D-2C13-901F-9CA4-6BC982B76341}"/>
              </a:ext>
            </a:extLst>
          </p:cNvPr>
          <p:cNvCxnSpPr>
            <a:cxnSpLocks/>
          </p:cNvCxnSpPr>
          <p:nvPr/>
        </p:nvCxnSpPr>
        <p:spPr>
          <a:xfrm>
            <a:off x="5420299" y="3573423"/>
            <a:ext cx="4028501" cy="1113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9F7672-A06C-0DD7-BF44-798D096F74B0}"/>
              </a:ext>
            </a:extLst>
          </p:cNvPr>
          <p:cNvSpPr txBox="1"/>
          <p:nvPr/>
        </p:nvSpPr>
        <p:spPr>
          <a:xfrm>
            <a:off x="6514188" y="405440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드래그</a:t>
            </a:r>
          </a:p>
        </p:txBody>
      </p:sp>
    </p:spTree>
    <p:extLst>
      <p:ext uri="{BB962C8B-B14F-4D97-AF65-F5344CB8AC3E}">
        <p14:creationId xmlns:p14="http://schemas.microsoft.com/office/powerpoint/2010/main" val="1418886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이미지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537F3-540D-F364-9B07-3DF90FD09E22}"/>
              </a:ext>
            </a:extLst>
          </p:cNvPr>
          <p:cNvSpPr txBox="1"/>
          <p:nvPr/>
        </p:nvSpPr>
        <p:spPr>
          <a:xfrm>
            <a:off x="4949719" y="5531466"/>
            <a:ext cx="484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 태그의 </a:t>
            </a:r>
            <a:r>
              <a:rPr lang="en-US" altLang="ko-KR"/>
              <a:t>Source</a:t>
            </a:r>
            <a:r>
              <a:rPr lang="ko-KR" altLang="en-US"/>
              <a:t>를 이미지 파일 이름으로 수정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22B94D-3978-D673-DF0F-742B9E43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19" y="5064676"/>
            <a:ext cx="4201111" cy="466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6BE0B3-3DCC-FC0D-0ECE-DB7D288A7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7"/>
          <a:stretch/>
        </p:blipFill>
        <p:spPr>
          <a:xfrm>
            <a:off x="7159740" y="971599"/>
            <a:ext cx="3982180" cy="3031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097779-2F43-50D0-4205-DCEEC5C71F03}"/>
              </a:ext>
            </a:extLst>
          </p:cNvPr>
          <p:cNvSpPr txBox="1"/>
          <p:nvPr/>
        </p:nvSpPr>
        <p:spPr>
          <a:xfrm>
            <a:off x="9314096" y="389948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이미지가 추가됨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36479-8D49-2C33-B4DD-5A951B94E71F}"/>
              </a:ext>
            </a:extLst>
          </p:cNvPr>
          <p:cNvSpPr txBox="1"/>
          <p:nvPr/>
        </p:nvSpPr>
        <p:spPr>
          <a:xfrm>
            <a:off x="558077" y="2402594"/>
            <a:ext cx="398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프로젝트 우클릭 </a:t>
            </a:r>
            <a:r>
              <a:rPr lang="en-US" altLang="ko-KR"/>
              <a:t>&gt; Add</a:t>
            </a:r>
            <a:r>
              <a:rPr lang="ko-KR" altLang="en-US"/>
              <a:t> </a:t>
            </a:r>
            <a:r>
              <a:rPr lang="en-US" altLang="ko-KR"/>
              <a:t>&gt;</a:t>
            </a:r>
            <a:r>
              <a:rPr lang="ko-KR" altLang="en-US"/>
              <a:t> </a:t>
            </a:r>
            <a:r>
              <a:rPr lang="en-US" altLang="ko-KR"/>
              <a:t>Existing</a:t>
            </a:r>
            <a:r>
              <a:rPr lang="ko-KR" altLang="en-US"/>
              <a:t> </a:t>
            </a:r>
            <a:r>
              <a:rPr lang="en-US" altLang="ko-KR"/>
              <a:t>Item</a:t>
            </a:r>
            <a:r>
              <a:rPr lang="ko-KR" altLang="en-US"/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92F308-9066-A58B-B672-EE88B8062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77" y="1340059"/>
            <a:ext cx="5503034" cy="9696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5CD57A-7621-F646-82DD-ED24BFB91E17}"/>
              </a:ext>
            </a:extLst>
          </p:cNvPr>
          <p:cNvSpPr txBox="1"/>
          <p:nvPr/>
        </p:nvSpPr>
        <p:spPr>
          <a:xfrm>
            <a:off x="558077" y="5512962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 파일 선택 시 프로젝트에 추가됨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4FE8805-3E54-536E-D3B0-299611B6A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77" y="3659507"/>
            <a:ext cx="2629267" cy="1724266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5DD201B-3C79-0E62-B027-1215B7ACA083}"/>
              </a:ext>
            </a:extLst>
          </p:cNvPr>
          <p:cNvCxnSpPr/>
          <p:nvPr/>
        </p:nvCxnSpPr>
        <p:spPr>
          <a:xfrm>
            <a:off x="1006999" y="4937276"/>
            <a:ext cx="62796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1B56DAB-5F45-91A1-B9A9-B05B4285537E}"/>
              </a:ext>
            </a:extLst>
          </p:cNvPr>
          <p:cNvCxnSpPr>
            <a:cxnSpLocks/>
          </p:cNvCxnSpPr>
          <p:nvPr/>
        </p:nvCxnSpPr>
        <p:spPr>
          <a:xfrm flipH="1">
            <a:off x="2853369" y="2841060"/>
            <a:ext cx="154236" cy="818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266979E-B7BB-45F3-A459-65BCF5BED74E}"/>
              </a:ext>
            </a:extLst>
          </p:cNvPr>
          <p:cNvCxnSpPr>
            <a:cxnSpLocks/>
          </p:cNvCxnSpPr>
          <p:nvPr/>
        </p:nvCxnSpPr>
        <p:spPr>
          <a:xfrm>
            <a:off x="3344483" y="4397282"/>
            <a:ext cx="1502939" cy="7586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CD1EFDF-7BE0-2F03-DC57-261960865732}"/>
              </a:ext>
            </a:extLst>
          </p:cNvPr>
          <p:cNvCxnSpPr>
            <a:cxnSpLocks/>
          </p:cNvCxnSpPr>
          <p:nvPr/>
        </p:nvCxnSpPr>
        <p:spPr>
          <a:xfrm flipV="1">
            <a:off x="9253127" y="4344898"/>
            <a:ext cx="643795" cy="815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039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22395-3FBB-5A70-7D92-AD74B043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B3EFB-88E5-E094-090C-05FA21E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혹시 이미지가 나타나지 않는다면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</a:p>
          <a:p>
            <a:r>
              <a:rPr lang="ko-KR" altLang="en-US" dirty="0"/>
              <a:t>이미지를 리소스로 추가하고 빌드 옵션을 변경하기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프로젝트 우 클릭 </a:t>
            </a:r>
            <a:r>
              <a:rPr lang="en-US" altLang="ko-KR" dirty="0"/>
              <a:t>&gt; Add &gt; New Item &gt; Resource 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Resource1.resx </a:t>
            </a:r>
            <a:r>
              <a:rPr lang="ko-KR" altLang="en-US" dirty="0"/>
              <a:t>파일을 열고 상단에 </a:t>
            </a:r>
            <a:r>
              <a:rPr lang="en-US" altLang="ko-KR" dirty="0"/>
              <a:t>Add Resource &gt; </a:t>
            </a:r>
            <a:r>
              <a:rPr lang="ko-KR" altLang="en-US" dirty="0"/>
              <a:t>이미지 파일 선택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솔루션 탐색기에 </a:t>
            </a:r>
            <a:r>
              <a:rPr lang="en-US" altLang="ko-KR" dirty="0"/>
              <a:t>Resource </a:t>
            </a:r>
            <a:r>
              <a:rPr lang="ko-KR" altLang="en-US" dirty="0"/>
              <a:t>폴더 내부의 이미지 파일 선택 후 </a:t>
            </a:r>
            <a:r>
              <a:rPr lang="en-US" altLang="ko-KR" dirty="0"/>
              <a:t>Properties </a:t>
            </a:r>
            <a:r>
              <a:rPr lang="ko-KR" altLang="en-US" dirty="0"/>
              <a:t>창에서 </a:t>
            </a:r>
            <a:r>
              <a:rPr lang="en-US" altLang="ko-KR" dirty="0"/>
              <a:t>Build Action</a:t>
            </a:r>
            <a:r>
              <a:rPr lang="ko-KR" altLang="en-US" dirty="0"/>
              <a:t>을 </a:t>
            </a:r>
            <a:r>
              <a:rPr lang="en-US" altLang="ko-KR" dirty="0"/>
              <a:t>Resource</a:t>
            </a:r>
            <a:r>
              <a:rPr lang="ko-KR" altLang="en-US" dirty="0"/>
              <a:t>로 변경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8B75A-4D64-CA78-4C41-336FC431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26895E-6328-253F-DC0C-F705DAC1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C4C01923-BF8D-DC99-35FD-A176D3E1324A}"/>
              </a:ext>
            </a:extLst>
          </p:cNvPr>
          <p:cNvSpPr txBox="1"/>
          <p:nvPr/>
        </p:nvSpPr>
        <p:spPr>
          <a:xfrm>
            <a:off x="7534275" y="298454"/>
            <a:ext cx="6115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* </a:t>
            </a:r>
            <a:r>
              <a:rPr lang="ko-KR" altLang="en-US" sz="2400" dirty="0"/>
              <a:t>참고 자료</a:t>
            </a:r>
            <a:endParaRPr lang="en-US" altLang="ko-KR" sz="2400" dirty="0">
              <a:hlinkClick r:id="rId2"/>
            </a:endParaRPr>
          </a:p>
          <a:p>
            <a:r>
              <a:rPr lang="ko-KR" altLang="en-US" sz="2400" dirty="0">
                <a:hlinkClick r:id="rId2"/>
              </a:rPr>
              <a:t>https://gdpark.tistory.com/219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96AAFE-FA9D-C7F4-3695-8C8C209B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81" y="4744621"/>
            <a:ext cx="4363059" cy="1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CBD031-8FEB-BC49-8B87-D1C361379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6" y="4601794"/>
            <a:ext cx="3133724" cy="161934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C7127AC-A188-53CC-4F84-D5477EB5171B}"/>
              </a:ext>
            </a:extLst>
          </p:cNvPr>
          <p:cNvCxnSpPr/>
          <p:nvPr/>
        </p:nvCxnSpPr>
        <p:spPr>
          <a:xfrm>
            <a:off x="5772150" y="5010784"/>
            <a:ext cx="82867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364F871-B2E7-2979-354C-FBFF23295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636" y="4735095"/>
            <a:ext cx="3057952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2C290-A14D-AC63-0518-62E4E1EF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BABAA-B22A-A569-F7F0-8849320DF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3539"/>
          </a:xfrm>
        </p:spPr>
        <p:txBody>
          <a:bodyPr/>
          <a:lstStyle/>
          <a:p>
            <a:r>
              <a:rPr lang="ko-KR" altLang="en-US" dirty="0"/>
              <a:t>코드를 사용하여 이미지 변경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92EC4-7043-34CC-FEF2-90E8C0A6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E6C42-3237-B86B-BA31-5CF3EAD1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77EDD4-B416-7B45-1D36-55A89332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89" y="2350044"/>
            <a:ext cx="10722098" cy="16242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226E4B-22E9-E96D-2D48-0C2977FF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80" y="4021106"/>
            <a:ext cx="4045715" cy="22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URI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3014E-6E2F-E442-B4BF-851B377F0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Uniform Resource Identifier </a:t>
            </a:r>
            <a:r>
              <a:rPr lang="ko-KR" altLang="en-US" dirty="0"/>
              <a:t>의 약자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URL</a:t>
            </a:r>
            <a:r>
              <a:rPr lang="ko-KR" altLang="en-US" dirty="0"/>
              <a:t>은 </a:t>
            </a:r>
            <a:r>
              <a:rPr lang="en-US" altLang="ko-KR" dirty="0"/>
              <a:t>Uniform Resource </a:t>
            </a:r>
            <a:r>
              <a:rPr lang="en-US" altLang="ko-KR" dirty="0">
                <a:solidFill>
                  <a:schemeClr val="accent2"/>
                </a:solidFill>
              </a:rPr>
              <a:t>Locator</a:t>
            </a:r>
            <a:r>
              <a:rPr lang="ko-KR" altLang="en-US" dirty="0"/>
              <a:t>의 약자로 </a:t>
            </a:r>
            <a:r>
              <a:rPr lang="en-US" altLang="ko-KR" dirty="0"/>
              <a:t>URI</a:t>
            </a:r>
            <a:r>
              <a:rPr lang="ko-KR" altLang="en-US" dirty="0"/>
              <a:t>의 위치를 나타냄</a:t>
            </a:r>
            <a:endParaRPr lang="en-US" altLang="ko-KR" dirty="0"/>
          </a:p>
          <a:p>
            <a:r>
              <a:rPr lang="ko-KR" altLang="en-US" dirty="0"/>
              <a:t>프로그램 개발에 필요한 자원을 </a:t>
            </a:r>
            <a:r>
              <a:rPr lang="en-US" altLang="ko-KR" dirty="0"/>
              <a:t>(</a:t>
            </a:r>
            <a:r>
              <a:rPr lang="ko-KR" altLang="en-US" dirty="0"/>
              <a:t>주로 파일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식별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E9A5160B-9668-398B-AC35-C8ABB9D29C79}"/>
              </a:ext>
            </a:extLst>
          </p:cNvPr>
          <p:cNvSpPr txBox="1"/>
          <p:nvPr/>
        </p:nvSpPr>
        <p:spPr>
          <a:xfrm>
            <a:off x="942975" y="510881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공식 매뉴얼 설명</a:t>
            </a:r>
            <a:endParaRPr lang="en-US" altLang="ko-KR" dirty="0"/>
          </a:p>
          <a:p>
            <a:r>
              <a:rPr lang="ko-KR" altLang="en-US" dirty="0">
                <a:hlinkClick r:id="rId2"/>
              </a:rPr>
              <a:t>https://learn.microsoft.com/ko-kr/dotnet/api/system.uri?view=net-7.0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4F4A3-33E8-D2B3-02E5-A902B572042B}"/>
              </a:ext>
            </a:extLst>
          </p:cNvPr>
          <p:cNvSpPr txBox="1"/>
          <p:nvPr/>
        </p:nvSpPr>
        <p:spPr>
          <a:xfrm>
            <a:off x="942975" y="3316566"/>
            <a:ext cx="96202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i-FI" altLang="ko-KR" sz="3200" b="0" i="0" dirty="0">
                <a:solidFill>
                  <a:srgbClr val="161616"/>
                </a:solidFill>
                <a:effectLst/>
              </a:rPr>
              <a:t>Uri siteUri = </a:t>
            </a:r>
            <a:r>
              <a:rPr lang="fi-FI" altLang="ko-KR" sz="3200" b="0" i="0" dirty="0">
                <a:solidFill>
                  <a:srgbClr val="0101FD"/>
                </a:solidFill>
                <a:effectLst/>
              </a:rPr>
              <a:t>new</a:t>
            </a:r>
            <a:r>
              <a:rPr lang="fi-FI" altLang="ko-KR" sz="3200" b="0" i="0" dirty="0">
                <a:solidFill>
                  <a:srgbClr val="161616"/>
                </a:solidFill>
                <a:effectLst/>
              </a:rPr>
              <a:t> Uri(</a:t>
            </a:r>
            <a:r>
              <a:rPr lang="fi-FI" altLang="ko-KR" sz="3200" b="0" i="0" dirty="0">
                <a:solidFill>
                  <a:srgbClr val="A31515"/>
                </a:solidFill>
                <a:effectLst/>
              </a:rPr>
              <a:t>"http://www.contoso.com/"</a:t>
            </a:r>
            <a:r>
              <a:rPr lang="fi-FI" altLang="ko-KR" sz="3200" b="0" i="0" dirty="0">
                <a:solidFill>
                  <a:srgbClr val="161616"/>
                </a:solidFill>
                <a:effectLst/>
              </a:rPr>
              <a:t>);</a:t>
            </a:r>
          </a:p>
          <a:p>
            <a:r>
              <a:rPr lang="en-US" altLang="ko-KR" sz="3200" b="0" i="0" dirty="0">
                <a:solidFill>
                  <a:srgbClr val="161616"/>
                </a:solidFill>
                <a:effectLst/>
              </a:rPr>
              <a:t>Uri fileUri = </a:t>
            </a:r>
            <a:r>
              <a:rPr lang="en-US" altLang="ko-KR" sz="3200" b="0" i="0" dirty="0">
                <a:solidFill>
                  <a:srgbClr val="0101FD"/>
                </a:solidFill>
                <a:effectLst/>
              </a:rPr>
              <a:t>new</a:t>
            </a:r>
            <a:r>
              <a:rPr lang="en-US" altLang="ko-KR" sz="3200" b="0" i="0" dirty="0">
                <a:solidFill>
                  <a:srgbClr val="161616"/>
                </a:solidFill>
                <a:effectLst/>
              </a:rPr>
              <a:t> Uri(</a:t>
            </a:r>
            <a:r>
              <a:rPr lang="en-US" altLang="ko-KR" sz="3200" b="0" i="0" dirty="0">
                <a:solidFill>
                  <a:srgbClr val="A31515"/>
                </a:solidFill>
                <a:effectLst/>
              </a:rPr>
              <a:t>“file:///C:/test/path/file.txt"</a:t>
            </a:r>
            <a:r>
              <a:rPr lang="en-US" altLang="ko-KR" sz="3200" b="0" i="0" dirty="0">
                <a:solidFill>
                  <a:srgbClr val="161616"/>
                </a:solidFill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2007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URI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3014E-6E2F-E442-B4BF-851B377F0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상대 경로</a:t>
            </a:r>
            <a:r>
              <a:rPr lang="en-US" altLang="ko-KR" dirty="0"/>
              <a:t>, </a:t>
            </a:r>
            <a:r>
              <a:rPr lang="ko-KR" altLang="en-US" dirty="0"/>
              <a:t>절대 경로 또는 둘 다 사용 세 가지 조건을 옵션으로 줄 수 있음</a:t>
            </a:r>
            <a:endParaRPr lang="en-US" altLang="ko-KR" dirty="0"/>
          </a:p>
          <a:p>
            <a:r>
              <a:rPr lang="ko-KR" altLang="en-US" dirty="0"/>
              <a:t>파일 경로의 경우 옵션이 반드시 필요함</a:t>
            </a:r>
            <a:endParaRPr lang="en-US" altLang="ko-KR" dirty="0"/>
          </a:p>
          <a:p>
            <a:r>
              <a:rPr lang="ko-KR" altLang="en-US" dirty="0"/>
              <a:t>후술할 </a:t>
            </a:r>
            <a:r>
              <a:rPr lang="en-US" altLang="ko-KR" dirty="0"/>
              <a:t>pack </a:t>
            </a:r>
            <a:r>
              <a:rPr lang="en-US" altLang="ko-KR" dirty="0" err="1"/>
              <a:t>uri</a:t>
            </a:r>
            <a:r>
              <a:rPr lang="ko-KR" altLang="en-US" dirty="0" err="1"/>
              <a:t>를</a:t>
            </a:r>
            <a:r>
              <a:rPr lang="ko-KR" altLang="en-US" dirty="0"/>
              <a:t> 사용하는 것이 가장 좋음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7B91AD-A8C7-DD15-A30A-5B44D54A64E2}"/>
              </a:ext>
            </a:extLst>
          </p:cNvPr>
          <p:cNvGrpSpPr/>
          <p:nvPr/>
        </p:nvGrpSpPr>
        <p:grpSpPr>
          <a:xfrm>
            <a:off x="428774" y="4317034"/>
            <a:ext cx="11334452" cy="1475188"/>
            <a:chOff x="428774" y="2891995"/>
            <a:chExt cx="11334452" cy="147518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E7FC3FB-3264-CFF6-9E9C-9BB8C8907AFC}"/>
                </a:ext>
              </a:extLst>
            </p:cNvPr>
            <p:cNvGrpSpPr/>
            <p:nvPr/>
          </p:nvGrpSpPr>
          <p:grpSpPr>
            <a:xfrm>
              <a:off x="428774" y="3165044"/>
              <a:ext cx="11334452" cy="1202139"/>
              <a:chOff x="428774" y="2118510"/>
              <a:chExt cx="11334452" cy="120213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97960C8-BCEC-860D-0E3B-36FB12ADB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8774" y="2118510"/>
                <a:ext cx="11334452" cy="1202139"/>
              </a:xfrm>
              <a:prstGeom prst="rect">
                <a:avLst/>
              </a:prstGeom>
            </p:spPr>
          </p:pic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08826CD-847E-6198-DA2C-66CA911E4753}"/>
                  </a:ext>
                </a:extLst>
              </p:cNvPr>
              <p:cNvCxnSpPr/>
              <p:nvPr/>
            </p:nvCxnSpPr>
            <p:spPr>
              <a:xfrm>
                <a:off x="8391525" y="2409825"/>
                <a:ext cx="1943100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9A782F-47E5-0DA5-F8C5-74583BC07FE4}"/>
                  </a:ext>
                </a:extLst>
              </p:cNvPr>
              <p:cNvCxnSpPr/>
              <p:nvPr/>
            </p:nvCxnSpPr>
            <p:spPr>
              <a:xfrm>
                <a:off x="9229725" y="2686050"/>
                <a:ext cx="1943100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B4F9D09E-F918-DFE9-4D98-F30F58E60D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1525" y="2971800"/>
                <a:ext cx="3114675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703C4A1-5C5F-F986-89DE-D0A2C698CADE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3465884"/>
              <a:ext cx="111442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FC250-542D-04B4-A184-B7D97FB89F84}"/>
                </a:ext>
              </a:extLst>
            </p:cNvPr>
            <p:cNvSpPr txBox="1"/>
            <p:nvPr/>
          </p:nvSpPr>
          <p:spPr>
            <a:xfrm>
              <a:off x="3889783" y="2891995"/>
              <a:ext cx="1688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내 프로젝트 이름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15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Build</a:t>
            </a:r>
            <a:r>
              <a:rPr lang="ko-KR" altLang="en-US" dirty="0"/>
              <a:t> </a:t>
            </a:r>
            <a:r>
              <a:rPr lang="en-US" altLang="ko-KR" dirty="0"/>
              <a:t>Action</a:t>
            </a:r>
            <a:r>
              <a:rPr lang="ko-KR" altLang="en-US" dirty="0"/>
              <a:t> 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3014E-6E2F-E442-B4BF-851B377F0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1505527"/>
            <a:ext cx="6476999" cy="3967828"/>
          </a:xfrm>
        </p:spPr>
        <p:txBody>
          <a:bodyPr>
            <a:normAutofit/>
          </a:bodyPr>
          <a:lstStyle/>
          <a:p>
            <a:r>
              <a:rPr lang="en-US" altLang="ko-KR" dirty="0"/>
              <a:t>None</a:t>
            </a:r>
          </a:p>
          <a:p>
            <a:pPr lvl="1"/>
            <a:r>
              <a:rPr lang="ko-KR" altLang="en-US" dirty="0"/>
              <a:t>실행 파일 또는 </a:t>
            </a:r>
            <a:r>
              <a:rPr lang="en-US" altLang="ko-KR" dirty="0"/>
              <a:t>DLL</a:t>
            </a:r>
            <a:r>
              <a:rPr lang="ko-KR" altLang="en-US" dirty="0"/>
              <a:t>에 포함되지 않음</a:t>
            </a:r>
            <a:endParaRPr lang="en-US" altLang="ko-KR" dirty="0"/>
          </a:p>
          <a:p>
            <a:r>
              <a:rPr lang="en-US" altLang="ko-KR" dirty="0"/>
              <a:t>Embedded Resource</a:t>
            </a:r>
          </a:p>
          <a:p>
            <a:pPr lvl="1"/>
            <a:r>
              <a:rPr lang="en-US" altLang="ko-KR" dirty="0"/>
              <a:t>DLL</a:t>
            </a:r>
            <a:r>
              <a:rPr lang="ko-KR" altLang="en-US" dirty="0"/>
              <a:t>에 포함됨</a:t>
            </a:r>
            <a:endParaRPr lang="en-US" altLang="ko-KR" dirty="0"/>
          </a:p>
          <a:p>
            <a:pPr lvl="1"/>
            <a:r>
              <a:rPr lang="en-US" altLang="ko-KR" dirty="0" err="1"/>
              <a:t>GetManifestResourceStream</a:t>
            </a:r>
            <a:r>
              <a:rPr lang="ko-KR" altLang="en-US" dirty="0"/>
              <a:t>으로 불러옴</a:t>
            </a:r>
            <a:endParaRPr lang="en-US" altLang="ko-KR" dirty="0"/>
          </a:p>
          <a:p>
            <a:r>
              <a:rPr lang="en-US" altLang="ko-KR" dirty="0"/>
              <a:t>Resource</a:t>
            </a:r>
          </a:p>
          <a:p>
            <a:pPr lvl="1"/>
            <a:r>
              <a:rPr lang="en-US" altLang="ko-KR" dirty="0"/>
              <a:t>DLL</a:t>
            </a:r>
            <a:r>
              <a:rPr lang="ko-KR" altLang="en-US" dirty="0"/>
              <a:t>에 포함됨</a:t>
            </a:r>
            <a:endParaRPr lang="en-US" altLang="ko-KR" dirty="0"/>
          </a:p>
          <a:p>
            <a:pPr lvl="1"/>
            <a:r>
              <a:rPr lang="en-US" altLang="ko-KR" dirty="0"/>
              <a:t>URI</a:t>
            </a:r>
            <a:r>
              <a:rPr lang="ko-KR" altLang="en-US" dirty="0"/>
              <a:t>를 통해 불러옴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96E2EE-6890-27C4-503E-DDD23B10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9" y="1502914"/>
            <a:ext cx="4133511" cy="3852172"/>
          </a:xfrm>
          <a:prstGeom prst="rect">
            <a:avLst/>
          </a:prstGeom>
        </p:spPr>
      </p:pic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2FA0D437-A914-B831-B406-A5FA60672418}"/>
              </a:ext>
            </a:extLst>
          </p:cNvPr>
          <p:cNvSpPr txBox="1"/>
          <p:nvPr/>
        </p:nvSpPr>
        <p:spPr>
          <a:xfrm>
            <a:off x="6666207" y="5644058"/>
            <a:ext cx="3911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참고 자료</a:t>
            </a:r>
            <a:endParaRPr lang="en-US" altLang="ko-KR" dirty="0"/>
          </a:p>
          <a:p>
            <a:r>
              <a:rPr lang="ko-KR" altLang="en-US" dirty="0">
                <a:hlinkClick r:id="rId4"/>
              </a:rPr>
              <a:t>https://kaki104.tistory.com/878</a:t>
            </a:r>
            <a:endParaRPr lang="ko-KR" altLang="en-US" dirty="0"/>
          </a:p>
        </p:txBody>
      </p:sp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5D61009B-17D1-BCBA-FDCB-9A23FBF896D6}"/>
              </a:ext>
            </a:extLst>
          </p:cNvPr>
          <p:cNvSpPr txBox="1"/>
          <p:nvPr/>
        </p:nvSpPr>
        <p:spPr>
          <a:xfrm>
            <a:off x="327988" y="5367059"/>
            <a:ext cx="62157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공식 매뉴얼 </a:t>
            </a:r>
            <a:endParaRPr lang="en-US" altLang="ko-KR" dirty="0"/>
          </a:p>
          <a:p>
            <a:r>
              <a:rPr lang="ko-KR" altLang="en-US" dirty="0">
                <a:hlinkClick r:id="rId5"/>
              </a:rPr>
              <a:t>https://learn.microsoft.com/ko-kr/visualstudio/ide/build-actions?view=vs-2022&amp;WT.mc_id=DT-MVP-5000651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210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</a:t>
            </a:r>
            <a:r>
              <a:rPr lang="ko-KR" altLang="en-US" dirty="0"/>
              <a:t>버튼 이미지 바꾸기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8B58EF-EFE1-CD74-A87B-94F17C1D7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C# </a:t>
            </a:r>
            <a:r>
              <a:rPr lang="ko-KR" altLang="en-US" dirty="0"/>
              <a:t>코드에서 변경하기</a:t>
            </a:r>
            <a:endParaRPr lang="en-US" altLang="ko-KR" dirty="0"/>
          </a:p>
          <a:p>
            <a:pPr lvl="1"/>
            <a:r>
              <a:rPr lang="en-US" altLang="ko-KR" sz="1200" dirty="0"/>
              <a:t>Pack </a:t>
            </a:r>
            <a:r>
              <a:rPr lang="en-US" altLang="ko-KR" sz="1200" dirty="0" err="1"/>
              <a:t>uri</a:t>
            </a:r>
            <a:r>
              <a:rPr lang="en-US" altLang="ko-KR" sz="1200" dirty="0"/>
              <a:t> </a:t>
            </a:r>
            <a:r>
              <a:rPr lang="ko-KR" altLang="en-US" sz="1200" dirty="0"/>
              <a:t>참고 </a:t>
            </a:r>
            <a:r>
              <a:rPr lang="en-US" altLang="ko-KR" sz="1200" dirty="0"/>
              <a:t>: https://learn.microsoft.com/ko-kr/dotnet/desktop/wpf/app-development/pack-uris-in-wpf?view=netframeworkdesktop-4.8</a:t>
            </a:r>
            <a:endParaRPr lang="ko-KR" altLang="en-US" sz="1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0597EF-4B70-9DC2-B545-6EAEFB883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44"/>
          <a:stretch/>
        </p:blipFill>
        <p:spPr>
          <a:xfrm>
            <a:off x="501044" y="2609491"/>
            <a:ext cx="11189912" cy="37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63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</a:t>
            </a:r>
            <a:r>
              <a:rPr lang="ko-KR" altLang="en-US" dirty="0"/>
              <a:t>버튼 이미지 바꾸기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0597EF-4B70-9DC2-B545-6EAEFB883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32" b="41"/>
          <a:stretch/>
        </p:blipFill>
        <p:spPr>
          <a:xfrm>
            <a:off x="501044" y="1418605"/>
            <a:ext cx="111899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93A3D-192B-8674-8300-3DA6EE658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Windows Presentation Foundation</a:t>
            </a:r>
            <a:r>
              <a:rPr lang="ko-KR" altLang="en-US"/>
              <a:t>의 약자</a:t>
            </a:r>
            <a:endParaRPr lang="en-US" altLang="ko-KR"/>
          </a:p>
          <a:p>
            <a:r>
              <a:rPr lang="en-US" altLang="ko-KR"/>
              <a:t>Microsoft</a:t>
            </a:r>
            <a:r>
              <a:rPr lang="ko-KR" altLang="en-US"/>
              <a:t>에서 </a:t>
            </a:r>
            <a:r>
              <a:rPr lang="en-US" altLang="ko-KR"/>
              <a:t>2006</a:t>
            </a:r>
            <a:r>
              <a:rPr lang="ko-KR" altLang="en-US"/>
              <a:t>년에 만든 </a:t>
            </a:r>
            <a:r>
              <a:rPr lang="en-US" altLang="ko-KR"/>
              <a:t>UI </a:t>
            </a:r>
            <a:r>
              <a:rPr lang="ko-KR" altLang="en-US"/>
              <a:t>프레임워크 </a:t>
            </a:r>
            <a:endParaRPr lang="en-US" altLang="ko-KR"/>
          </a:p>
          <a:p>
            <a:r>
              <a:rPr lang="en-US" altLang="ko-KR"/>
              <a:t>.NET </a:t>
            </a:r>
            <a:r>
              <a:rPr lang="ko-KR" altLang="en-US"/>
              <a:t>환경에서 동작</a:t>
            </a:r>
            <a:r>
              <a:rPr lang="en-US" altLang="ko-KR"/>
              <a:t>, </a:t>
            </a:r>
            <a:r>
              <a:rPr lang="ko-KR" altLang="en-US"/>
              <a:t>주로 </a:t>
            </a:r>
            <a:r>
              <a:rPr lang="en-US" altLang="ko-KR"/>
              <a:t>C#</a:t>
            </a:r>
            <a:r>
              <a:rPr lang="ko-KR" altLang="en-US"/>
              <a:t>을 사용</a:t>
            </a:r>
            <a:endParaRPr lang="en-US" altLang="ko-KR"/>
          </a:p>
          <a:p>
            <a:pPr lvl="1"/>
            <a:r>
              <a:rPr lang="en-US" altLang="ko-KR"/>
              <a:t>.NET</a:t>
            </a:r>
            <a:r>
              <a:rPr lang="ko-KR" altLang="en-US"/>
              <a:t>으로 빌드가 가능 </a:t>
            </a:r>
            <a:r>
              <a:rPr lang="en-US" altLang="ko-KR"/>
              <a:t>= Visual Studio </a:t>
            </a:r>
            <a:r>
              <a:rPr lang="ko-KR" altLang="en-US"/>
              <a:t>에서 작업해야 함</a:t>
            </a:r>
            <a:endParaRPr lang="en-US" altLang="ko-KR"/>
          </a:p>
          <a:p>
            <a:r>
              <a:rPr lang="ko-KR" altLang="en-US"/>
              <a:t>벡터 기반 렌더링 </a:t>
            </a:r>
            <a:r>
              <a:rPr lang="en-US" altLang="ko-KR"/>
              <a:t>(</a:t>
            </a:r>
            <a:r>
              <a:rPr lang="ko-KR" altLang="en-US"/>
              <a:t>해상도 변경에 따른 화질 저하가 없음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67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</a:t>
            </a:r>
            <a:r>
              <a:rPr lang="ko-KR" altLang="en-US" dirty="0"/>
              <a:t>버튼 이미지 바꾸기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8B58EF-EFE1-CD74-A87B-94F17C1D7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xaml</a:t>
            </a:r>
            <a:r>
              <a:rPr lang="en-US" altLang="ko-KR" dirty="0"/>
              <a:t> </a:t>
            </a:r>
            <a:r>
              <a:rPr lang="ko-KR" altLang="en-US" dirty="0"/>
              <a:t>코드에서 변경하기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826B9B-4043-E73A-4C6C-FC6B5CDFC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7" b="2380"/>
          <a:stretch/>
        </p:blipFill>
        <p:spPr>
          <a:xfrm>
            <a:off x="184066" y="2537826"/>
            <a:ext cx="11823868" cy="23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7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</a:t>
            </a:r>
            <a:r>
              <a:rPr lang="ko-KR" altLang="en-US" dirty="0"/>
              <a:t>버튼 이미지 바꾸기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25C843-0F3E-4FC2-1B8E-4AC76826A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3" y="1923840"/>
            <a:ext cx="5191850" cy="3010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C84550-2EA9-C6BA-8C76-BA72C96E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88" y="1923840"/>
            <a:ext cx="5296639" cy="2972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8736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4068A-FAF6-9DC7-7F8E-0314AC4E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이미지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ADB78-B92E-2EDE-1190-69B026B8C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링크를 참고하여 </a:t>
            </a:r>
            <a:r>
              <a:rPr lang="en-US" altLang="ko-KR" dirty="0" err="1"/>
              <a:t>OpenFileDialog</a:t>
            </a:r>
            <a:r>
              <a:rPr lang="ko-KR" altLang="en-US" dirty="0"/>
              <a:t>를 구현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https://rhkdrmfh.tistory.com/119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이미지 파일을 불러오면 버튼이 불러온 이미지로 바뀌는 프로그램 제작</a:t>
            </a:r>
            <a:endParaRPr lang="en-US" altLang="ko-KR" dirty="0"/>
          </a:p>
          <a:p>
            <a:pPr lvl="1"/>
            <a:r>
              <a:rPr lang="ko-KR" altLang="en-US" dirty="0"/>
              <a:t>파일 경로는 </a:t>
            </a:r>
            <a:r>
              <a:rPr lang="en-US" altLang="ko-KR" dirty="0"/>
              <a:t>URI</a:t>
            </a:r>
            <a:r>
              <a:rPr lang="ko-KR" altLang="en-US" dirty="0"/>
              <a:t>를 사용하여 가져오기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6"/>
                </a:solidFill>
              </a:rPr>
              <a:t>버튼의 크기</a:t>
            </a:r>
            <a:r>
              <a:rPr lang="ko-KR" altLang="en-US" dirty="0"/>
              <a:t>도 이미지 크기와 같게 변경되도록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7E67C-ECAA-EEC7-C2A0-EB923AE1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97E676-085C-DB39-8A01-68AF6D12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98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E11FA-4EE9-4FD7-BCD0-FF1E4C8F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 </a:t>
            </a:r>
            <a:r>
              <a:rPr lang="en-US" altLang="ko-KR" dirty="0"/>
              <a:t>– DataGrid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18439EA-7CA0-A964-1EBB-3BFB302EC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258" y="1986145"/>
            <a:ext cx="7720696" cy="435133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D545-98DF-8821-4F4B-9B4A1056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26FE3B-A949-66B5-31B3-71BB2BEE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DB0AC-AB66-F096-D810-B9390BF9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1" y="1824326"/>
            <a:ext cx="2429214" cy="16099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381EF11-D3F3-A282-5A2A-E616AB6A7033}"/>
              </a:ext>
            </a:extLst>
          </p:cNvPr>
          <p:cNvCxnSpPr/>
          <p:nvPr/>
        </p:nvCxnSpPr>
        <p:spPr>
          <a:xfrm>
            <a:off x="2610998" y="2629301"/>
            <a:ext cx="661012" cy="315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07E002-05CA-81BC-241A-82FF3640BEDA}"/>
              </a:ext>
            </a:extLst>
          </p:cNvPr>
          <p:cNvCxnSpPr>
            <a:cxnSpLocks/>
          </p:cNvCxnSpPr>
          <p:nvPr/>
        </p:nvCxnSpPr>
        <p:spPr>
          <a:xfrm>
            <a:off x="5330329" y="2363060"/>
            <a:ext cx="7656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D4BC97-ED4C-C19C-5C28-79452BEB497A}"/>
              </a:ext>
            </a:extLst>
          </p:cNvPr>
          <p:cNvSpPr txBox="1"/>
          <p:nvPr/>
        </p:nvSpPr>
        <p:spPr>
          <a:xfrm>
            <a:off x="6096000" y="217839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Label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8B49E9-A4F6-DD8F-DA2B-E162519E47E1}"/>
              </a:ext>
            </a:extLst>
          </p:cNvPr>
          <p:cNvCxnSpPr>
            <a:cxnSpLocks/>
          </p:cNvCxnSpPr>
          <p:nvPr/>
        </p:nvCxnSpPr>
        <p:spPr>
          <a:xfrm flipV="1">
            <a:off x="4564658" y="1824326"/>
            <a:ext cx="944930" cy="522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001100-45DA-0329-1361-89851C4B09AC}"/>
              </a:ext>
            </a:extLst>
          </p:cNvPr>
          <p:cNvSpPr txBox="1"/>
          <p:nvPr/>
        </p:nvSpPr>
        <p:spPr>
          <a:xfrm>
            <a:off x="5509588" y="159270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Button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F86C6-7987-E470-F8AF-EB0BDE30E2FA}"/>
              </a:ext>
            </a:extLst>
          </p:cNvPr>
          <p:cNvSpPr txBox="1"/>
          <p:nvPr/>
        </p:nvSpPr>
        <p:spPr>
          <a:xfrm>
            <a:off x="3583580" y="3977148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표</a:t>
            </a:r>
            <a:r>
              <a:rPr lang="en-US" altLang="ko-KR"/>
              <a:t>(DataGrid) </a:t>
            </a:r>
            <a:r>
              <a:rPr lang="ko-KR" altLang="en-US"/>
              <a:t>형태의 데이터를 표현하기 위한 도구</a:t>
            </a:r>
          </a:p>
        </p:txBody>
      </p:sp>
    </p:spTree>
    <p:extLst>
      <p:ext uri="{BB962C8B-B14F-4D97-AF65-F5344CB8AC3E}">
        <p14:creationId xmlns:p14="http://schemas.microsoft.com/office/powerpoint/2010/main" val="4291456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62D63-C19A-9783-F159-CE79899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 </a:t>
            </a:r>
            <a:r>
              <a:rPr lang="en-US" altLang="ko-KR"/>
              <a:t>- GridBox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B6FC6-755B-64A3-22B2-8F44F5A3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XAML </a:t>
            </a:r>
            <a:r>
              <a:rPr lang="ko-KR" altLang="en-US"/>
              <a:t>코드로 헤더 데이터</a:t>
            </a:r>
            <a:r>
              <a:rPr lang="en-US" altLang="ko-KR"/>
              <a:t>(</a:t>
            </a:r>
            <a:r>
              <a:rPr lang="ko-KR" altLang="en-US"/>
              <a:t>컬럼</a:t>
            </a:r>
            <a:r>
              <a:rPr lang="en-US" altLang="ko-KR"/>
              <a:t>)</a:t>
            </a:r>
            <a:r>
              <a:rPr lang="ko-KR" altLang="en-US"/>
              <a:t> 추가하기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FAE9B-A2A1-FB72-583F-1AFCCD2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7F723-F9BC-D196-694F-3224CC3C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7C451D-117A-B812-E344-B5FAED398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86" y="3299377"/>
            <a:ext cx="10853627" cy="2553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A503BD-FD2E-1D95-CC95-D691A3760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5316"/>
            <a:ext cx="7760264" cy="7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09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62D63-C19A-9783-F159-CE79899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 </a:t>
            </a:r>
            <a:r>
              <a:rPr lang="en-US" altLang="ko-KR"/>
              <a:t>- GridBox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B6FC6-755B-64A3-22B2-8F44F5A3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AutoGenerateColumns </a:t>
            </a:r>
            <a:r>
              <a:rPr lang="ko-KR" altLang="en-US"/>
              <a:t>옵션 </a:t>
            </a:r>
            <a:endParaRPr lang="en-US" altLang="ko-KR"/>
          </a:p>
          <a:p>
            <a:pPr lvl="1"/>
            <a:r>
              <a:rPr lang="ko-KR" altLang="en-US"/>
              <a:t>입력값</a:t>
            </a:r>
            <a:r>
              <a:rPr lang="en-US" altLang="ko-KR"/>
              <a:t>: True(</a:t>
            </a:r>
            <a:r>
              <a:rPr lang="ko-KR" altLang="en-US"/>
              <a:t>기본값</a:t>
            </a:r>
            <a:r>
              <a:rPr lang="en-US" altLang="ko-KR"/>
              <a:t>), False</a:t>
            </a:r>
          </a:p>
          <a:p>
            <a:pPr lvl="1"/>
            <a:r>
              <a:rPr lang="en-US" altLang="ko-KR"/>
              <a:t>DataGrid</a:t>
            </a:r>
            <a:r>
              <a:rPr lang="ko-KR" altLang="en-US"/>
              <a:t>로 데이터가 입력될 때 자동으로 컬럼을 생성해주는 기능</a:t>
            </a:r>
            <a:endParaRPr lang="en-US" altLang="ko-KR"/>
          </a:p>
          <a:p>
            <a:r>
              <a:rPr lang="en-US" altLang="ko-KR"/>
              <a:t>CanUserAddRows </a:t>
            </a:r>
            <a:r>
              <a:rPr lang="ko-KR" altLang="en-US"/>
              <a:t>옵션 </a:t>
            </a:r>
            <a:endParaRPr lang="en-US" altLang="ko-KR"/>
          </a:p>
          <a:p>
            <a:pPr lvl="1"/>
            <a:r>
              <a:rPr lang="ko-KR" altLang="en-US"/>
              <a:t>입력값</a:t>
            </a:r>
            <a:r>
              <a:rPr lang="en-US" altLang="ko-KR"/>
              <a:t>: True(</a:t>
            </a:r>
            <a:r>
              <a:rPr lang="ko-KR" altLang="en-US"/>
              <a:t>기본값</a:t>
            </a:r>
            <a:r>
              <a:rPr lang="en-US" altLang="ko-KR"/>
              <a:t>), False</a:t>
            </a:r>
          </a:p>
          <a:p>
            <a:pPr lvl="1"/>
            <a:r>
              <a:rPr lang="ko-KR" altLang="en-US"/>
              <a:t>사용자가 표에 직접 컬럼을 추가할 수 있게 해주는 기능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FAE9B-A2A1-FB72-583F-1AFCCD2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7F723-F9BC-D196-694F-3224CC3C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B5B882-4287-E73B-F352-335FE9A8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85" y="5024080"/>
            <a:ext cx="10905915" cy="32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52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62D63-C19A-9783-F159-CE79899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 </a:t>
            </a:r>
            <a:r>
              <a:rPr lang="en-US" altLang="ko-KR"/>
              <a:t>- GridBox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B6FC6-755B-64A3-22B2-8F44F5A3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C#</a:t>
            </a:r>
            <a:r>
              <a:rPr lang="ko-KR" altLang="en-US"/>
              <a:t>으로 데이터 추가하기</a:t>
            </a:r>
            <a:endParaRPr lang="en-US" altLang="ko-KR"/>
          </a:p>
          <a:p>
            <a:pPr lvl="1"/>
            <a:r>
              <a:rPr lang="en-US" altLang="ko-KR"/>
              <a:t>List </a:t>
            </a:r>
            <a:r>
              <a:rPr lang="ko-KR" altLang="en-US"/>
              <a:t>생성후 </a:t>
            </a:r>
            <a:r>
              <a:rPr lang="en-US" altLang="ko-KR"/>
              <a:t>DataGrid</a:t>
            </a:r>
            <a:r>
              <a:rPr lang="ko-KR" altLang="en-US"/>
              <a:t>에 추가</a:t>
            </a:r>
            <a:endParaRPr lang="en-US" altLang="ko-KR"/>
          </a:p>
          <a:p>
            <a:pPr lvl="1"/>
            <a:r>
              <a:rPr lang="en-US" altLang="ko-KR"/>
              <a:t>List</a:t>
            </a:r>
            <a:r>
              <a:rPr lang="ko-KR" altLang="en-US"/>
              <a:t>에 들어갈 데이터는 클래스</a:t>
            </a:r>
            <a:r>
              <a:rPr lang="en-US" altLang="ko-KR"/>
              <a:t>, </a:t>
            </a:r>
            <a:r>
              <a:rPr lang="ko-KR" altLang="en-US"/>
              <a:t>구조체 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FAE9B-A2A1-FB72-583F-1AFCCD2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7F723-F9BC-D196-694F-3224CC3C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9BE297-DE4E-7053-69D8-5834A740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0" y="1110750"/>
            <a:ext cx="3624100" cy="2742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6EB37E-3867-4F21-D118-D2E158EC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6" y="3862504"/>
            <a:ext cx="10544354" cy="18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2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62D63-C19A-9783-F159-CE79899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 </a:t>
            </a:r>
            <a:r>
              <a:rPr lang="en-US" altLang="ko-KR"/>
              <a:t>- GridBox</a:t>
            </a:r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6DAA8B2-EC0D-ADF0-C8B4-CBB2D7DC6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030" y="1325563"/>
            <a:ext cx="8047939" cy="45359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FAE9B-A2A1-FB72-583F-1AFCCD2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7F723-F9BC-D196-694F-3224CC3C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62D63-C19A-9783-F159-CE79899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 </a:t>
            </a:r>
            <a:r>
              <a:rPr lang="en-US" altLang="ko-KR"/>
              <a:t>- GridBox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B6FC6-755B-64A3-22B2-8F44F5A3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DataGrid</a:t>
            </a:r>
            <a:r>
              <a:rPr lang="ko-KR" altLang="en-US"/>
              <a:t>에서 원하는 값 가져오기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FAE9B-A2A1-FB72-583F-1AFCCD2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7F723-F9BC-D196-694F-3224CC3C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D25EBF-F1FB-0D97-591A-7C44CE81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9136"/>
            <a:ext cx="6854627" cy="33177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506A19-8F58-A2D6-E408-BEDD57CE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39" y="1346120"/>
            <a:ext cx="2972215" cy="2229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1EC33C-5AC8-7C31-9177-F1FE0B901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397" y="3856372"/>
            <a:ext cx="2734057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9578B-0A0D-77F8-DFCC-66C7C37D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DataGrid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5F529-7DAD-2B60-C9B1-D41FEAD6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DataGrid, Button,</a:t>
            </a:r>
            <a:r>
              <a:rPr lang="ko-KR" altLang="en-US"/>
              <a:t> </a:t>
            </a:r>
            <a:r>
              <a:rPr lang="en-US" altLang="ko-KR"/>
              <a:t>Label</a:t>
            </a:r>
            <a:r>
              <a:rPr lang="ko-KR" altLang="en-US"/>
              <a:t>을 사용하는 윈도우를 제작</a:t>
            </a:r>
            <a:endParaRPr lang="en-US" altLang="ko-KR"/>
          </a:p>
          <a:p>
            <a:r>
              <a:rPr lang="en-US" altLang="ko-KR">
                <a:solidFill>
                  <a:schemeClr val="accent6"/>
                </a:solidFill>
              </a:rPr>
              <a:t>File Open </a:t>
            </a:r>
            <a:r>
              <a:rPr lang="ko-KR" altLang="en-US">
                <a:solidFill>
                  <a:schemeClr val="accent6"/>
                </a:solidFill>
              </a:rPr>
              <a:t>버튼</a:t>
            </a:r>
            <a:r>
              <a:rPr lang="ko-KR" altLang="en-US"/>
              <a:t>으로 </a:t>
            </a:r>
            <a:r>
              <a:rPr lang="ko-KR" altLang="en-US">
                <a:solidFill>
                  <a:schemeClr val="accent6"/>
                </a:solidFill>
              </a:rPr>
              <a:t>이름</a:t>
            </a:r>
            <a:r>
              <a:rPr lang="en-US" altLang="ko-KR">
                <a:solidFill>
                  <a:schemeClr val="accent6"/>
                </a:solidFill>
              </a:rPr>
              <a:t>, </a:t>
            </a:r>
            <a:r>
              <a:rPr lang="ko-KR" altLang="en-US">
                <a:solidFill>
                  <a:schemeClr val="accent6"/>
                </a:solidFill>
              </a:rPr>
              <a:t>나이</a:t>
            </a:r>
            <a:r>
              <a:rPr lang="en-US" altLang="ko-KR">
                <a:solidFill>
                  <a:schemeClr val="accent6"/>
                </a:solidFill>
              </a:rPr>
              <a:t>, </a:t>
            </a:r>
            <a:r>
              <a:rPr lang="ko-KR" altLang="en-US">
                <a:solidFill>
                  <a:schemeClr val="accent6"/>
                </a:solidFill>
              </a:rPr>
              <a:t>설명</a:t>
            </a:r>
            <a:r>
              <a:rPr lang="ko-KR" altLang="en-US"/>
              <a:t>이 적힌 </a:t>
            </a:r>
            <a:r>
              <a:rPr lang="en-US" altLang="ko-KR">
                <a:solidFill>
                  <a:schemeClr val="accent6"/>
                </a:solidFill>
              </a:rPr>
              <a:t>CSV </a:t>
            </a:r>
            <a:r>
              <a:rPr lang="ko-KR" altLang="en-US">
                <a:solidFill>
                  <a:schemeClr val="accent6"/>
                </a:solidFill>
              </a:rPr>
              <a:t>파일</a:t>
            </a:r>
            <a:r>
              <a:rPr lang="ko-KR" altLang="en-US"/>
              <a:t>을 불러와서 내용을 </a:t>
            </a:r>
            <a:r>
              <a:rPr lang="en-US" altLang="ko-KR"/>
              <a:t>DataGrid</a:t>
            </a:r>
            <a:r>
              <a:rPr lang="ko-KR" altLang="en-US"/>
              <a:t>에 표시</a:t>
            </a:r>
            <a:endParaRPr lang="en-US" altLang="ko-KR"/>
          </a:p>
          <a:p>
            <a:pPr lvl="1"/>
            <a:r>
              <a:rPr lang="en-US" altLang="ko-KR">
                <a:solidFill>
                  <a:schemeClr val="accent6"/>
                </a:solidFill>
              </a:rPr>
              <a:t>OpenFileDialog</a:t>
            </a:r>
            <a:r>
              <a:rPr lang="ko-KR" altLang="en-US"/>
              <a:t>를 이용할 것</a:t>
            </a:r>
            <a:endParaRPr lang="en-US" altLang="ko-KR"/>
          </a:p>
          <a:p>
            <a:pPr lvl="1"/>
            <a:r>
              <a:rPr lang="en-US" altLang="ko-KR"/>
              <a:t>CSV </a:t>
            </a:r>
            <a:r>
              <a:rPr lang="ko-KR" altLang="en-US"/>
              <a:t>파일을 가져오고 파싱</a:t>
            </a:r>
            <a:r>
              <a:rPr lang="en-US" altLang="ko-KR"/>
              <a:t>(</a:t>
            </a:r>
            <a:r>
              <a:rPr lang="ko-KR" altLang="en-US"/>
              <a:t>해석</a:t>
            </a:r>
            <a:r>
              <a:rPr lang="en-US" altLang="ko-KR"/>
              <a:t>)</a:t>
            </a:r>
            <a:r>
              <a:rPr lang="ko-KR" altLang="en-US"/>
              <a:t>할 때 </a:t>
            </a:r>
            <a:r>
              <a:rPr lang="en-US" altLang="ko-KR">
                <a:solidFill>
                  <a:schemeClr val="accent6"/>
                </a:solidFill>
              </a:rPr>
              <a:t>try, catch</a:t>
            </a:r>
            <a:r>
              <a:rPr lang="en-US" altLang="ko-KR"/>
              <a:t> </a:t>
            </a:r>
            <a:r>
              <a:rPr lang="ko-KR" altLang="en-US"/>
              <a:t>처리할 것</a:t>
            </a:r>
            <a:endParaRPr lang="en-US" altLang="ko-KR"/>
          </a:p>
          <a:p>
            <a:pPr lvl="1"/>
            <a:r>
              <a:rPr lang="en-US" altLang="ko-KR">
                <a:solidFill>
                  <a:schemeClr val="accent6"/>
                </a:solidFill>
              </a:rPr>
              <a:t>Label</a:t>
            </a:r>
            <a:r>
              <a:rPr lang="ko-KR" altLang="en-US"/>
              <a:t>은 선택된 파일의 경로를 표시하는데 사용</a:t>
            </a:r>
            <a:endParaRPr lang="en-US" altLang="ko-KR"/>
          </a:p>
          <a:p>
            <a:r>
              <a:rPr lang="en-US" altLang="ko-KR"/>
              <a:t>DataGrid</a:t>
            </a:r>
            <a:r>
              <a:rPr lang="ko-KR" altLang="en-US"/>
              <a:t>에 있는 행을 선택 후 </a:t>
            </a:r>
            <a:r>
              <a:rPr lang="en-US" altLang="ko-KR">
                <a:solidFill>
                  <a:schemeClr val="accent6"/>
                </a:solidFill>
              </a:rPr>
              <a:t>Get Data </a:t>
            </a:r>
            <a:r>
              <a:rPr lang="ko-KR" altLang="en-US">
                <a:solidFill>
                  <a:schemeClr val="accent6"/>
                </a:solidFill>
              </a:rPr>
              <a:t>버튼</a:t>
            </a:r>
            <a:r>
              <a:rPr lang="ko-KR" altLang="en-US"/>
              <a:t> 클릭시 </a:t>
            </a:r>
            <a:r>
              <a:rPr lang="ko-KR" altLang="en-US">
                <a:solidFill>
                  <a:schemeClr val="accent6"/>
                </a:solidFill>
              </a:rPr>
              <a:t>선택된 행의 이름</a:t>
            </a:r>
            <a:r>
              <a:rPr lang="ko-KR" altLang="en-US"/>
              <a:t>을 출력하는 메시지박스 띄우기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49403-75C4-90FE-6FD3-BE8B1C5AA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7A7D7A-BE97-9574-DA25-12F78044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4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</a:t>
            </a:r>
            <a:r>
              <a:rPr lang="en-US" altLang="ko-KR"/>
              <a:t>vs WinForm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024F9C-56C9-3DC3-59CB-7942275D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4" y="1617820"/>
            <a:ext cx="5630887" cy="38376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67690F-29EE-22D5-26E3-4877D812774C}"/>
              </a:ext>
            </a:extLst>
          </p:cNvPr>
          <p:cNvSpPr txBox="1"/>
          <p:nvPr/>
        </p:nvSpPr>
        <p:spPr>
          <a:xfrm>
            <a:off x="7010918" y="1617820"/>
            <a:ext cx="438774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WPF (</a:t>
            </a:r>
            <a:r>
              <a:rPr lang="ko-KR" altLang="en-US"/>
              <a:t>왼쪽</a:t>
            </a:r>
            <a:r>
              <a:rPr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벡터 형식 </a:t>
            </a:r>
            <a:r>
              <a:rPr lang="en-US" altLang="ko-KR"/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개발 시간이 오래 걸림 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표준 컨트롤에 의존하지 않기 때문에 비교적 </a:t>
            </a:r>
            <a:br>
              <a:rPr lang="en-US" altLang="ko-KR"/>
            </a:br>
            <a:r>
              <a:rPr lang="ko-KR" altLang="en-US"/>
              <a:t>자유롭게 커스터마이징 가능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UI</a:t>
            </a:r>
            <a:r>
              <a:rPr lang="ko-KR" altLang="en-US">
                <a:solidFill>
                  <a:schemeClr val="accent2"/>
                </a:solidFill>
              </a:rPr>
              <a:t>를 제작하는데 </a:t>
            </a:r>
            <a:r>
              <a:rPr lang="en-US" altLang="ko-KR">
                <a:solidFill>
                  <a:schemeClr val="accent2"/>
                </a:solidFill>
              </a:rPr>
              <a:t>XAML </a:t>
            </a:r>
            <a:r>
              <a:rPr lang="ko-KR" altLang="en-US">
                <a:solidFill>
                  <a:schemeClr val="accent2"/>
                </a:solidFill>
              </a:rPr>
              <a:t>코드를 사용</a:t>
            </a:r>
            <a:endParaRPr lang="en-US" altLang="ko-KR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WinForm </a:t>
            </a:r>
            <a:r>
              <a:rPr lang="ko-KR" altLang="en-US">
                <a:solidFill>
                  <a:schemeClr val="accent2"/>
                </a:solidFill>
              </a:rPr>
              <a:t>보다 사용자 측면</a:t>
            </a:r>
            <a:r>
              <a:rPr lang="en-US" altLang="ko-KR">
                <a:solidFill>
                  <a:schemeClr val="accent2"/>
                </a:solidFill>
              </a:rPr>
              <a:t>(UI)</a:t>
            </a:r>
            <a:r>
              <a:rPr lang="ko-KR" altLang="en-US">
                <a:solidFill>
                  <a:schemeClr val="accent2"/>
                </a:solidFill>
              </a:rPr>
              <a:t>이 강조됨</a:t>
            </a:r>
            <a:endParaRPr lang="en-US" altLang="ko-KR">
              <a:solidFill>
                <a:schemeClr val="accent2"/>
              </a:solidFill>
            </a:endParaRPr>
          </a:p>
          <a:p>
            <a:endParaRPr lang="en-US" altLang="ko-KR"/>
          </a:p>
          <a:p>
            <a:r>
              <a:rPr lang="en-US" altLang="ko-KR"/>
              <a:t>WinForm (</a:t>
            </a:r>
            <a:r>
              <a:rPr lang="ko-KR" altLang="en-US"/>
              <a:t>오른쪽</a:t>
            </a:r>
            <a:r>
              <a:rPr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디자이너 툴에 의존하기 때문에 개발이 쉬움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덕분에 개발 시간이 짧음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확장성이 떨어짐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Visual Studio </a:t>
            </a:r>
            <a:r>
              <a:rPr lang="ko-KR" altLang="en-US">
                <a:solidFill>
                  <a:schemeClr val="accent2"/>
                </a:solidFill>
              </a:rPr>
              <a:t>디자인 툴을 사용</a:t>
            </a:r>
            <a:endParaRPr lang="en-US" altLang="ko-KR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096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2E4FC-8B7D-64DC-1289-99C748CC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기본 기능 종합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F0866-A596-4D8E-7F20-0D6F91287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탭 컨트롤</a:t>
            </a:r>
            <a:endParaRPr lang="en-US" altLang="ko-KR"/>
          </a:p>
          <a:p>
            <a:r>
              <a:rPr lang="ko-KR" altLang="en-US"/>
              <a:t>그룹 박스</a:t>
            </a:r>
            <a:endParaRPr lang="en-US" altLang="ko-KR"/>
          </a:p>
          <a:p>
            <a:r>
              <a:rPr lang="ko-KR" altLang="en-US"/>
              <a:t>라디오 버튼</a:t>
            </a:r>
            <a:endParaRPr lang="en-US" altLang="ko-KR"/>
          </a:p>
          <a:p>
            <a:r>
              <a:rPr lang="ko-KR" altLang="en-US"/>
              <a:t>체크 박스</a:t>
            </a:r>
            <a:endParaRPr lang="en-US" altLang="ko-KR"/>
          </a:p>
          <a:p>
            <a:r>
              <a:rPr lang="ko-KR" altLang="en-US"/>
              <a:t>콤보 박스</a:t>
            </a:r>
            <a:endParaRPr lang="en-US" altLang="ko-KR"/>
          </a:p>
          <a:p>
            <a:r>
              <a:rPr lang="ko-KR" altLang="en-US"/>
              <a:t>리스트 박스</a:t>
            </a:r>
            <a:endParaRPr lang="en-US" altLang="ko-KR"/>
          </a:p>
          <a:p>
            <a:r>
              <a:rPr lang="ko-KR" altLang="en-US"/>
              <a:t>슬라이더</a:t>
            </a:r>
            <a:endParaRPr lang="en-US" altLang="ko-KR"/>
          </a:p>
          <a:p>
            <a:r>
              <a:rPr lang="ko-KR" altLang="en-US"/>
              <a:t>웹 브라우저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F9FC08-267C-B872-7E3A-F2559EFE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CA27D2-A0A1-7343-A925-5E53E64E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F59BB-C435-AF61-F94D-CAFFEE2F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42" y="1325563"/>
            <a:ext cx="7763958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60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탭 컨트롤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683"/>
            <a:ext cx="4418386" cy="4351338"/>
          </a:xfrm>
        </p:spPr>
        <p:txBody>
          <a:bodyPr>
            <a:normAutofit/>
          </a:bodyPr>
          <a:lstStyle/>
          <a:p>
            <a:r>
              <a:rPr lang="ko-KR" altLang="en-US" sz="2400"/>
              <a:t>각종 컨트롤을 탭에 포함시켜 한정된 공간에 여러개의 컨트롤을 넣을 수 있음</a:t>
            </a:r>
            <a:endParaRPr lang="en-US" altLang="ko-KR" sz="2400"/>
          </a:p>
          <a:p>
            <a:r>
              <a:rPr lang="en-US" altLang="ko-KR" sz="2400"/>
              <a:t>TabItem </a:t>
            </a:r>
            <a:r>
              <a:rPr lang="ko-KR" altLang="en-US" sz="2400"/>
              <a:t>태그를 사용하여 탭의 수를 늘릴 수 있음</a:t>
            </a:r>
            <a:endParaRPr lang="en-US" altLang="ko-KR" sz="2400"/>
          </a:p>
          <a:p>
            <a:r>
              <a:rPr lang="ko-KR" altLang="en-US" sz="2400"/>
              <a:t>탭을 변경시 탭에 포함된 컨트롤이 모두 표시</a:t>
            </a:r>
            <a:r>
              <a:rPr lang="en-US" altLang="ko-KR" sz="2400"/>
              <a:t>/</a:t>
            </a:r>
            <a:r>
              <a:rPr lang="ko-KR" altLang="en-US" sz="2400"/>
              <a:t>숨김 처리됨</a:t>
            </a:r>
            <a:endParaRPr lang="en-US" altLang="ko-KR" sz="2400"/>
          </a:p>
          <a:p>
            <a:endParaRPr lang="ko-KR" altLang="en-US" sz="240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F9CE0A-64C4-B331-35E5-28D47E31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584" y="1819991"/>
            <a:ext cx="6434597" cy="3758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7321AA-310A-12F6-6B35-BBB77536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78" y="1024559"/>
            <a:ext cx="3215222" cy="646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A709FF-9156-8FCE-DCD6-3AF9307CCA75}"/>
              </a:ext>
            </a:extLst>
          </p:cNvPr>
          <p:cNvSpPr txBox="1"/>
          <p:nvPr/>
        </p:nvSpPr>
        <p:spPr>
          <a:xfrm>
            <a:off x="844799" y="5578712"/>
            <a:ext cx="4411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컨트롤의 위치를 자유롭게 변경하기 위해서는 </a:t>
            </a:r>
            <a:endParaRPr lang="en-US" altLang="ko-KR" dirty="0"/>
          </a:p>
          <a:p>
            <a:r>
              <a:rPr lang="en-US" altLang="ko-KR" sz="2400" b="1" dirty="0">
                <a:solidFill>
                  <a:schemeClr val="accent6"/>
                </a:solidFill>
              </a:rPr>
              <a:t>Grid</a:t>
            </a:r>
            <a:r>
              <a:rPr lang="en-US" altLang="ko-KR" dirty="0"/>
              <a:t> </a:t>
            </a:r>
            <a:r>
              <a:rPr lang="ko-KR" altLang="en-US" dirty="0"/>
              <a:t>안에 컨트롤을 생성하는 것이 편함</a:t>
            </a:r>
          </a:p>
        </p:txBody>
      </p:sp>
    </p:spTree>
    <p:extLst>
      <p:ext uri="{BB962C8B-B14F-4D97-AF65-F5344CB8AC3E}">
        <p14:creationId xmlns:p14="http://schemas.microsoft.com/office/powerpoint/2010/main" val="1110180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그룹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483"/>
            <a:ext cx="4703284" cy="2852737"/>
          </a:xfrm>
        </p:spPr>
        <p:txBody>
          <a:bodyPr>
            <a:normAutofit/>
          </a:bodyPr>
          <a:lstStyle/>
          <a:p>
            <a:r>
              <a:rPr lang="ko-KR" altLang="en-US" sz="2400"/>
              <a:t>비슷한 역할을 하는 컨트롤을 그룹으로 묶어 정리하는 용도 </a:t>
            </a:r>
            <a:endParaRPr lang="en-US" altLang="ko-KR" sz="2400"/>
          </a:p>
          <a:p>
            <a:r>
              <a:rPr lang="ko-KR" altLang="en-US" sz="2400"/>
              <a:t>기능보다는 시각적으로 정돈된 느낌을 주기 위함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709FF-9156-8FCE-DCD6-3AF9307CCA75}"/>
              </a:ext>
            </a:extLst>
          </p:cNvPr>
          <p:cNvSpPr txBox="1"/>
          <p:nvPr/>
        </p:nvSpPr>
        <p:spPr>
          <a:xfrm>
            <a:off x="844799" y="5163105"/>
            <a:ext cx="4411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* </a:t>
            </a:r>
            <a:r>
              <a:rPr lang="ko-KR" altLang="en-US"/>
              <a:t>컨트롤의 위치를 자유롭게 변경하기 위해서는 </a:t>
            </a:r>
            <a:endParaRPr lang="en-US" altLang="ko-KR"/>
          </a:p>
          <a:p>
            <a:r>
              <a:rPr lang="en-US" altLang="ko-KR" sz="2400" b="1">
                <a:solidFill>
                  <a:schemeClr val="accent6"/>
                </a:solidFill>
              </a:rPr>
              <a:t>Grid</a:t>
            </a:r>
            <a:r>
              <a:rPr lang="en-US" altLang="ko-KR"/>
              <a:t> </a:t>
            </a:r>
            <a:r>
              <a:rPr lang="ko-KR" altLang="en-US"/>
              <a:t>안에 컨트롤을 생성하는 것이 편함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C41C09-3E6C-FF1D-21D3-94B83245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423" y="1656605"/>
            <a:ext cx="3486637" cy="1714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93EF13-F807-0078-9FF6-CA53F4FC4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9" r="23510"/>
          <a:stretch/>
        </p:blipFill>
        <p:spPr>
          <a:xfrm>
            <a:off x="5401511" y="3749456"/>
            <a:ext cx="6485689" cy="120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38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라디오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482"/>
            <a:ext cx="4703284" cy="4867133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+mn-ea"/>
              </a:rPr>
              <a:t>사용자의 중복된 선택을 막고 하나의 선택을 유도하기 위한 컨트롤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 err="1"/>
              <a:t>IsChecked</a:t>
            </a:r>
            <a:r>
              <a:rPr lang="en-US" altLang="ko-KR" sz="2400" dirty="0"/>
              <a:t> </a:t>
            </a:r>
            <a:r>
              <a:rPr lang="ko-KR" altLang="en-US" sz="2400" dirty="0"/>
              <a:t>속성으로 체크 여부를 결정</a:t>
            </a:r>
            <a:endParaRPr lang="en-US" altLang="ko-KR" sz="2400" dirty="0"/>
          </a:p>
          <a:p>
            <a:r>
              <a:rPr lang="en-US" altLang="ko-KR" sz="2400" dirty="0"/>
              <a:t>Checked/Unchecked </a:t>
            </a:r>
            <a:r>
              <a:rPr lang="ko-KR" altLang="en-US" sz="2400" dirty="0"/>
              <a:t>속성에 </a:t>
            </a:r>
            <a:r>
              <a:rPr lang="en-US" altLang="ko-KR" sz="2400" dirty="0"/>
              <a:t>C#</a:t>
            </a:r>
            <a:r>
              <a:rPr lang="ko-KR" altLang="en-US" sz="2400" dirty="0"/>
              <a:t>으로 제어할 이벤트 </a:t>
            </a:r>
            <a:r>
              <a:rPr lang="ko-KR" altLang="en-US" sz="2400" dirty="0" err="1"/>
              <a:t>핸들러</a:t>
            </a:r>
            <a:r>
              <a:rPr lang="en-US" altLang="ko-KR" sz="2400" dirty="0"/>
              <a:t>(</a:t>
            </a:r>
            <a:r>
              <a:rPr lang="ko-KR" altLang="en-US" sz="2400" dirty="0"/>
              <a:t>메소드</a:t>
            </a:r>
            <a:r>
              <a:rPr lang="en-US" altLang="ko-KR" sz="2400" dirty="0"/>
              <a:t>)</a:t>
            </a:r>
            <a:r>
              <a:rPr lang="ko-KR" altLang="en-US" sz="2400" dirty="0"/>
              <a:t>를 지정</a:t>
            </a:r>
            <a:endParaRPr lang="en-US" altLang="ko-KR" sz="2400" dirty="0"/>
          </a:p>
          <a:p>
            <a:pPr lvl="1"/>
            <a:r>
              <a:rPr lang="ko-KR" altLang="en-US" sz="2000" dirty="0"/>
              <a:t>더블 </a:t>
            </a:r>
            <a:r>
              <a:rPr lang="ko-KR" altLang="en-US" sz="2000" dirty="0" err="1"/>
              <a:t>클릭시</a:t>
            </a:r>
            <a:r>
              <a:rPr lang="ko-KR" altLang="en-US" sz="2000" dirty="0"/>
              <a:t> 메소드가 자동으로 생성됨</a:t>
            </a:r>
            <a:endParaRPr lang="en-US" altLang="ko-KR" sz="2000" dirty="0"/>
          </a:p>
          <a:p>
            <a:r>
              <a:rPr lang="en-US" altLang="ko-KR" sz="2400" dirty="0" err="1"/>
              <a:t>GroupName</a:t>
            </a:r>
            <a:r>
              <a:rPr lang="ko-KR" altLang="en-US" sz="2400" dirty="0"/>
              <a:t>을 설정하여 한 그룹 내에서 하나의 옵션만 선택할 수 있게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E26F4-BC99-A41B-639A-3DF8B4D2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713" y="1646450"/>
            <a:ext cx="3860987" cy="6618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97767B-D5E2-EDAD-0B1A-6014DBE3E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276" y="2644114"/>
            <a:ext cx="6126303" cy="13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75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라디오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62"/>
            <a:ext cx="10515600" cy="4643437"/>
          </a:xfrm>
        </p:spPr>
        <p:txBody>
          <a:bodyPr>
            <a:normAutofit/>
          </a:bodyPr>
          <a:lstStyle/>
          <a:p>
            <a:r>
              <a:rPr lang="en-US" altLang="ko-KR" sz="2400"/>
              <a:t>C#</a:t>
            </a:r>
            <a:r>
              <a:rPr lang="ko-KR" altLang="en-US" sz="2400"/>
              <a:t>에서 </a:t>
            </a:r>
            <a:r>
              <a:rPr lang="en-US" altLang="ko-KR" sz="2400"/>
              <a:t>Checked </a:t>
            </a:r>
            <a:r>
              <a:rPr lang="ko-KR" altLang="en-US" sz="2400"/>
              <a:t>이벤트 핸들러 메소드를 사용 가능</a:t>
            </a:r>
            <a:endParaRPr lang="en-US" altLang="ko-KR" sz="240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858140-74A2-7BD6-B81B-DF76BA08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248641"/>
            <a:ext cx="7894116" cy="23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7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슬라이더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90688"/>
            <a:ext cx="4967075" cy="468455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특정한 값을 실시간으로 변화시키기 위해 사용</a:t>
            </a:r>
            <a:endParaRPr lang="en-US" altLang="ko-KR" sz="2400" dirty="0"/>
          </a:p>
          <a:p>
            <a:r>
              <a:rPr lang="en-US" altLang="ko-KR" sz="2400" dirty="0"/>
              <a:t>Tick </a:t>
            </a:r>
            <a:r>
              <a:rPr lang="ko-KR" altLang="en-US" sz="2400" dirty="0"/>
              <a:t>관련 속성으로 이동 단위를 임의로 설정 가능</a:t>
            </a:r>
            <a:endParaRPr lang="en-US" altLang="ko-KR" sz="2400" dirty="0"/>
          </a:p>
          <a:p>
            <a:r>
              <a:rPr lang="en-US" altLang="ko-KR" sz="2400" dirty="0"/>
              <a:t>C#</a:t>
            </a:r>
            <a:r>
              <a:rPr lang="ko-KR" altLang="en-US" sz="2400" dirty="0"/>
              <a:t>에서 </a:t>
            </a:r>
            <a:r>
              <a:rPr lang="en-US" altLang="ko-KR" sz="2400" dirty="0" err="1"/>
              <a:t>ValueChanged</a:t>
            </a:r>
            <a:r>
              <a:rPr lang="en-US" altLang="ko-KR" sz="2400" dirty="0"/>
              <a:t> </a:t>
            </a:r>
            <a:r>
              <a:rPr lang="ko-KR" altLang="en-US" sz="2400" dirty="0"/>
              <a:t>이벤트로 값 제어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07803F-942D-ABD4-49D8-485A81CB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31" y="1222624"/>
            <a:ext cx="4258269" cy="933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B78144-D2ED-90E3-07E6-3C8F389C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5" y="4604481"/>
            <a:ext cx="9884788" cy="12754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DAD19E-BD1E-CCF0-6F5F-2B1AC367D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2527"/>
            <a:ext cx="5430971" cy="17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75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885C9-9924-310F-859B-1B9BC8C7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컬러 슬라이더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7FB2C-3998-0586-E61E-3AEB0D69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슬라이더 </a:t>
            </a:r>
            <a:r>
              <a:rPr lang="en-US" altLang="ko-KR" sz="2400" dirty="0"/>
              <a:t>3</a:t>
            </a:r>
            <a:r>
              <a:rPr lang="ko-KR" altLang="en-US" sz="2400" dirty="0"/>
              <a:t>개를 넣고 각각 </a:t>
            </a:r>
            <a:r>
              <a:rPr lang="en-US" altLang="ko-KR" sz="2400" dirty="0"/>
              <a:t>Label</a:t>
            </a:r>
            <a:r>
              <a:rPr lang="ko-KR" altLang="en-US" sz="2400" dirty="0"/>
              <a:t>로 </a:t>
            </a:r>
            <a:r>
              <a:rPr lang="en-US" altLang="ko-KR" sz="2400" dirty="0"/>
              <a:t>Red, Green, Blue </a:t>
            </a:r>
            <a:r>
              <a:rPr lang="ko-KR" altLang="en-US" sz="2400" dirty="0"/>
              <a:t>이름을 붙임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범위는 </a:t>
            </a:r>
            <a:r>
              <a:rPr lang="en-US" altLang="ko-KR" sz="2400" dirty="0"/>
              <a:t>0~255</a:t>
            </a:r>
            <a:r>
              <a:rPr lang="ko-KR" altLang="en-US" sz="2400" dirty="0"/>
              <a:t>를 가지고</a:t>
            </a:r>
            <a:r>
              <a:rPr lang="en-US" altLang="ko-KR" sz="2400" dirty="0"/>
              <a:t>, 5 </a:t>
            </a:r>
            <a:r>
              <a:rPr lang="ko-KR" altLang="en-US" sz="2400" dirty="0"/>
              <a:t>단위로 움직임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각 슬라이더의 현재 값을 </a:t>
            </a:r>
            <a:r>
              <a:rPr lang="en-US" altLang="ko-KR" sz="2400" dirty="0"/>
              <a:t>Label </a:t>
            </a:r>
            <a:r>
              <a:rPr lang="ko-KR" altLang="en-US" sz="2400" dirty="0"/>
              <a:t>또는 </a:t>
            </a:r>
            <a:r>
              <a:rPr lang="en-US" altLang="ko-KR" sz="2400" dirty="0" err="1"/>
              <a:t>TextBox</a:t>
            </a:r>
            <a:r>
              <a:rPr lang="ko-KR" altLang="en-US" sz="2400" dirty="0"/>
              <a:t>로 표현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값을 변경할 때마다 지정된 값 대로 창의 배경 색상이 달라짐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WPF Window</a:t>
            </a:r>
            <a:r>
              <a:rPr lang="ko-KR" altLang="en-US" sz="2000" dirty="0"/>
              <a:t> </a:t>
            </a:r>
            <a:r>
              <a:rPr lang="en-US" altLang="ko-KR" sz="2000" dirty="0"/>
              <a:t>Background Color Change</a:t>
            </a:r>
            <a:r>
              <a:rPr lang="ko-KR" altLang="en-US" sz="2000" dirty="0"/>
              <a:t> 검색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그룹 박스 안에 일반</a:t>
            </a:r>
            <a:r>
              <a:rPr lang="en-US" altLang="ko-KR" sz="2400" dirty="0"/>
              <a:t>, </a:t>
            </a:r>
            <a:r>
              <a:rPr lang="ko-KR" altLang="en-US" sz="2400" dirty="0"/>
              <a:t>반전</a:t>
            </a:r>
            <a:r>
              <a:rPr lang="en-US" altLang="ko-KR" sz="2400" dirty="0"/>
              <a:t>, </a:t>
            </a:r>
            <a:r>
              <a:rPr lang="ko-KR" altLang="en-US" sz="2400" dirty="0"/>
              <a:t>흑백 라디오 버튼을 각각 만들고 해당 기능에 따라 배경 색상이 바뀌도록 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흑백은 </a:t>
            </a:r>
            <a:r>
              <a:rPr lang="en-US" altLang="ko-KR" sz="2000" dirty="0"/>
              <a:t>RGB </a:t>
            </a:r>
            <a:r>
              <a:rPr lang="ko-KR" altLang="en-US" sz="2000" dirty="0"/>
              <a:t>값을 평균내서 모든 컬러 채널에 일괄 적용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반전은 </a:t>
            </a:r>
            <a:r>
              <a:rPr lang="en-US" altLang="ko-KR" sz="2000" dirty="0"/>
              <a:t>RGB </a:t>
            </a:r>
            <a:r>
              <a:rPr lang="ko-KR" altLang="en-US" sz="2000" dirty="0"/>
              <a:t>각각의 컬러 채널에서 최대값인 </a:t>
            </a:r>
            <a:r>
              <a:rPr lang="en-US" altLang="ko-KR" sz="2000" dirty="0"/>
              <a:t>255</a:t>
            </a:r>
            <a:r>
              <a:rPr lang="ko-KR" altLang="en-US" sz="2000" dirty="0"/>
              <a:t>에서 현재 값을 뺀 값을 적용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C79594-D6D6-D100-0092-E1592798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A89A3F-B587-3817-4671-BDB7184A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79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B4841-5177-B8C6-7F3B-15359714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3. </a:t>
            </a:r>
            <a:r>
              <a:rPr lang="ko-KR" altLang="en-US" dirty="0"/>
              <a:t>컬러 슬라이더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5C9810-65D9-6672-4482-D532DBEA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54E3EB-6209-1B45-2492-EE2EB8BD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2F31D9-801F-4D12-D116-BF58E8135E4E}"/>
              </a:ext>
            </a:extLst>
          </p:cNvPr>
          <p:cNvGrpSpPr/>
          <p:nvPr/>
        </p:nvGrpSpPr>
        <p:grpSpPr>
          <a:xfrm>
            <a:off x="807522" y="1643149"/>
            <a:ext cx="10818421" cy="4524499"/>
            <a:chOff x="807522" y="1246909"/>
            <a:chExt cx="10818421" cy="45244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89713A-D5A8-B403-846C-5847BD3461FA}"/>
                </a:ext>
              </a:extLst>
            </p:cNvPr>
            <p:cNvSpPr/>
            <p:nvPr/>
          </p:nvSpPr>
          <p:spPr>
            <a:xfrm>
              <a:off x="807522" y="1246909"/>
              <a:ext cx="10818421" cy="452449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BF3D09E-AC3F-DBCC-7D2D-38BB7B3928F1}"/>
                </a:ext>
              </a:extLst>
            </p:cNvPr>
            <p:cNvCxnSpPr/>
            <p:nvPr/>
          </p:nvCxnSpPr>
          <p:spPr>
            <a:xfrm>
              <a:off x="2125683" y="1959429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2ABF564-4B57-6E78-4539-FB1EB36B6039}"/>
                </a:ext>
              </a:extLst>
            </p:cNvPr>
            <p:cNvCxnSpPr/>
            <p:nvPr/>
          </p:nvCxnSpPr>
          <p:spPr>
            <a:xfrm>
              <a:off x="2125683" y="2574966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9FC3478-E325-4141-CDCD-35E8C21311CF}"/>
                </a:ext>
              </a:extLst>
            </p:cNvPr>
            <p:cNvCxnSpPr/>
            <p:nvPr/>
          </p:nvCxnSpPr>
          <p:spPr>
            <a:xfrm>
              <a:off x="2125683" y="3216234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DD500E-90A4-221C-C954-6BFEEA5BF206}"/>
                </a:ext>
              </a:extLst>
            </p:cNvPr>
            <p:cNvSpPr txBox="1"/>
            <p:nvPr/>
          </p:nvSpPr>
          <p:spPr>
            <a:xfrm>
              <a:off x="1646712" y="177476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2BBDDF-29AE-5166-52D1-184E42128E13}"/>
                </a:ext>
              </a:extLst>
            </p:cNvPr>
            <p:cNvSpPr txBox="1"/>
            <p:nvPr/>
          </p:nvSpPr>
          <p:spPr>
            <a:xfrm>
              <a:off x="1646712" y="2390300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F4BAE-53B5-CE75-EA2F-04FEDDDAA6BD}"/>
                </a:ext>
              </a:extLst>
            </p:cNvPr>
            <p:cNvSpPr txBox="1"/>
            <p:nvPr/>
          </p:nvSpPr>
          <p:spPr>
            <a:xfrm>
              <a:off x="1646712" y="30315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7B23F6E-30B6-BB74-8A9B-6186AF383DB7}"/>
                </a:ext>
              </a:extLst>
            </p:cNvPr>
            <p:cNvSpPr/>
            <p:nvPr/>
          </p:nvSpPr>
          <p:spPr>
            <a:xfrm>
              <a:off x="1646712" y="4085112"/>
              <a:ext cx="9017330" cy="8134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D5D204-DA2E-4687-7380-25D53378331B}"/>
                </a:ext>
              </a:extLst>
            </p:cNvPr>
            <p:cNvSpPr txBox="1"/>
            <p:nvPr/>
          </p:nvSpPr>
          <p:spPr>
            <a:xfrm>
              <a:off x="1883719" y="3908363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Color Type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1B3D5A-4705-EF10-6288-E09AC203D780}"/>
                </a:ext>
              </a:extLst>
            </p:cNvPr>
            <p:cNvSpPr txBox="1"/>
            <p:nvPr/>
          </p:nvSpPr>
          <p:spPr>
            <a:xfrm>
              <a:off x="2903017" y="4342891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Original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72D5AC-58F7-5B4F-EB84-69961EC6D0E7}"/>
                </a:ext>
              </a:extLst>
            </p:cNvPr>
            <p:cNvSpPr txBox="1"/>
            <p:nvPr/>
          </p:nvSpPr>
          <p:spPr>
            <a:xfrm>
              <a:off x="5425784" y="4381749"/>
              <a:ext cx="12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Gray Tone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A6ED1C-FEED-7C62-A105-267269357048}"/>
                </a:ext>
              </a:extLst>
            </p:cNvPr>
            <p:cNvSpPr txBox="1"/>
            <p:nvPr/>
          </p:nvSpPr>
          <p:spPr>
            <a:xfrm>
              <a:off x="8044913" y="4381749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Invert</a:t>
              </a:r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E76C676-D009-5C61-A29E-F14FCCAE50E3}"/>
                </a:ext>
              </a:extLst>
            </p:cNvPr>
            <p:cNvSpPr/>
            <p:nvPr/>
          </p:nvSpPr>
          <p:spPr>
            <a:xfrm>
              <a:off x="2728105" y="4443991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2C17065-3AB7-7467-93F8-CD94F6F48A52}"/>
                </a:ext>
              </a:extLst>
            </p:cNvPr>
            <p:cNvSpPr/>
            <p:nvPr/>
          </p:nvSpPr>
          <p:spPr>
            <a:xfrm>
              <a:off x="5265967" y="4471589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0C058D-6A8C-C888-337E-AF265773BC80}"/>
                </a:ext>
              </a:extLst>
            </p:cNvPr>
            <p:cNvSpPr/>
            <p:nvPr/>
          </p:nvSpPr>
          <p:spPr>
            <a:xfrm>
              <a:off x="7803829" y="4499187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0042D6-02E8-CAC9-F53C-A949730FB47E}"/>
                </a:ext>
              </a:extLst>
            </p:cNvPr>
            <p:cNvSpPr txBox="1"/>
            <p:nvPr/>
          </p:nvSpPr>
          <p:spPr>
            <a:xfrm>
              <a:off x="10656841" y="17747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40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C7AF11-859C-7345-C3F2-B9F6D72AF726}"/>
                </a:ext>
              </a:extLst>
            </p:cNvPr>
            <p:cNvSpPr txBox="1"/>
            <p:nvPr/>
          </p:nvSpPr>
          <p:spPr>
            <a:xfrm>
              <a:off x="10664042" y="2403556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85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567528-106F-92DB-47DC-4EB0C3430847}"/>
                </a:ext>
              </a:extLst>
            </p:cNvPr>
            <p:cNvSpPr txBox="1"/>
            <p:nvPr/>
          </p:nvSpPr>
          <p:spPr>
            <a:xfrm>
              <a:off x="10671243" y="303234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100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D399D4-A058-0485-3253-CABD04DB89C7}"/>
                </a:ext>
              </a:extLst>
            </p:cNvPr>
            <p:cNvSpPr/>
            <p:nvPr/>
          </p:nvSpPr>
          <p:spPr>
            <a:xfrm>
              <a:off x="3764478" y="1774763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78FDFB1-D326-5C40-400C-01B36E97650E}"/>
                </a:ext>
              </a:extLst>
            </p:cNvPr>
            <p:cNvSpPr/>
            <p:nvPr/>
          </p:nvSpPr>
          <p:spPr>
            <a:xfrm>
              <a:off x="5243107" y="2390300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F69E10-F888-5427-9ED6-0FA32EC9BA99}"/>
                </a:ext>
              </a:extLst>
            </p:cNvPr>
            <p:cNvSpPr/>
            <p:nvPr/>
          </p:nvSpPr>
          <p:spPr>
            <a:xfrm>
              <a:off x="6254867" y="3031568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558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D6DB8-87AE-F07C-9FB5-3331F15D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체크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BC53F-BD92-76F4-DEA1-1842F4BFF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373436"/>
            <a:ext cx="5481505" cy="503470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사용자에게 중복 선택을 허용할 때 사용</a:t>
            </a:r>
            <a:endParaRPr lang="en-US" altLang="ko-KR" sz="2400" dirty="0"/>
          </a:p>
          <a:p>
            <a:r>
              <a:rPr lang="en-US" altLang="ko-KR" sz="2400" dirty="0" err="1"/>
              <a:t>IsChecked</a:t>
            </a:r>
            <a:r>
              <a:rPr lang="en-US" altLang="ko-KR" sz="2400" dirty="0"/>
              <a:t> </a:t>
            </a:r>
            <a:r>
              <a:rPr lang="ko-KR" altLang="en-US" sz="2400" dirty="0"/>
              <a:t>속성으로 체크 여부 설정 </a:t>
            </a:r>
            <a:endParaRPr lang="en-US" altLang="ko-KR" sz="2400" dirty="0"/>
          </a:p>
          <a:p>
            <a:r>
              <a:rPr lang="en-US" altLang="ko-KR" sz="2400" dirty="0"/>
              <a:t>Checked/Unchecked </a:t>
            </a:r>
            <a:r>
              <a:rPr lang="ko-KR" altLang="en-US" sz="2400" dirty="0"/>
              <a:t>속성에 이벤트 </a:t>
            </a:r>
            <a:r>
              <a:rPr lang="ko-KR" altLang="en-US" sz="2400" dirty="0" err="1"/>
              <a:t>핸들러로</a:t>
            </a:r>
            <a:r>
              <a:rPr lang="ko-KR" altLang="en-US" sz="2400" dirty="0"/>
              <a:t> 메소드를 등록하여 </a:t>
            </a:r>
            <a:r>
              <a:rPr lang="en-US" altLang="ko-KR" sz="2400" dirty="0"/>
              <a:t>C#</a:t>
            </a:r>
            <a:r>
              <a:rPr lang="ko-KR" altLang="en-US" sz="2400" dirty="0"/>
              <a:t>에서 제어</a:t>
            </a:r>
            <a:endParaRPr lang="en-US" altLang="ko-KR" sz="2400" dirty="0"/>
          </a:p>
          <a:p>
            <a:pPr lvl="1"/>
            <a:r>
              <a:rPr lang="ko-KR" altLang="en-US" sz="2000" dirty="0"/>
              <a:t>더블 </a:t>
            </a:r>
            <a:r>
              <a:rPr lang="ko-KR" altLang="en-US" sz="2000" dirty="0" err="1"/>
              <a:t>클릭시</a:t>
            </a:r>
            <a:r>
              <a:rPr lang="ko-KR" altLang="en-US" sz="2000" dirty="0"/>
              <a:t> 자동으로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7F695-F148-85C5-6010-8C6F3B41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1B667-06B3-65FA-73DE-0801636B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05170-6598-777C-742C-D45B4552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87" y="1424236"/>
            <a:ext cx="3452961" cy="552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7DB0E9-9627-0EFD-BA29-FF897D7C0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5"/>
          <a:stretch/>
        </p:blipFill>
        <p:spPr>
          <a:xfrm>
            <a:off x="6497487" y="2279674"/>
            <a:ext cx="5234166" cy="12191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89E50-98AD-0224-4CE4-0517949B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086" y="3963325"/>
            <a:ext cx="7304419" cy="23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0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395B7-2D5E-C4DC-0B35-6225FBB8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콤보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FE7F5-12CC-4517-67E6-3BBCCA621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437681"/>
            <a:ext cx="4973505" cy="50347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여러가지 옵션 중 하나를 선택하고 나머지 옵션을 숨길 때 사용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 err="1"/>
              <a:t>ComboBoxItem</a:t>
            </a:r>
            <a:r>
              <a:rPr lang="en-US" altLang="ko-KR" sz="2400" dirty="0"/>
              <a:t> </a:t>
            </a:r>
            <a:r>
              <a:rPr lang="ko-KR" altLang="en-US" sz="2400" dirty="0"/>
              <a:t>태그를 사용하여 요소 추가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C#</a:t>
            </a:r>
            <a:r>
              <a:rPr lang="ko-KR" altLang="en-US" sz="2400" dirty="0"/>
              <a:t>에서 요소를 추가</a:t>
            </a:r>
            <a:r>
              <a:rPr lang="en-US" altLang="ko-KR" sz="2400" dirty="0"/>
              <a:t>, </a:t>
            </a:r>
            <a:r>
              <a:rPr lang="ko-KR" altLang="en-US" sz="2400" dirty="0"/>
              <a:t>제거</a:t>
            </a:r>
            <a:r>
              <a:rPr lang="en-US" altLang="ko-KR" sz="2400" dirty="0"/>
              <a:t>, </a:t>
            </a:r>
            <a:r>
              <a:rPr lang="ko-KR" altLang="en-US" sz="2400" dirty="0"/>
              <a:t>선택된 아이템 정보 가져오기를 할 수 있음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B08A7-E5AF-78CE-0BFC-507A415F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ED9F78-9F7E-5CCD-5C47-F0DAE9D3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6C7BA0-F56A-038B-13C7-830AC73F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711652"/>
            <a:ext cx="3248155" cy="590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68AF64-845D-12A9-8B16-F2DD94B71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2417531"/>
            <a:ext cx="5798377" cy="13716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8ADA6A-B7F1-5F7C-BB11-7ECFC5B0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135" y="4843135"/>
            <a:ext cx="81343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0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 </a:t>
            </a:r>
            <a:r>
              <a:rPr lang="ko-KR" altLang="en-US"/>
              <a:t>그래픽 표현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2D5A0854-2A87-BDAB-C7A1-617D6EF4411E}"/>
              </a:ext>
            </a:extLst>
          </p:cNvPr>
          <p:cNvSpPr txBox="1"/>
          <p:nvPr/>
        </p:nvSpPr>
        <p:spPr>
          <a:xfrm>
            <a:off x="360802" y="1494618"/>
            <a:ext cx="9895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3"/>
              </a:rPr>
              <a:t>https://learn.microsoft.com/en-us/dotnet/desktop/wpf/overview/?view=netdesktop-7.0</a:t>
            </a:r>
            <a:endParaRPr lang="ko-KR" altLang="en-US"/>
          </a:p>
        </p:txBody>
      </p:sp>
      <p:pic>
        <p:nvPicPr>
          <p:cNvPr id="2050" name="Picture 2" descr="Illustration of different brushes">
            <a:extLst>
              <a:ext uri="{FF2B5EF4-FFF2-40B4-BE49-F238E27FC236}">
                <a16:creationId xmlns:a16="http://schemas.microsoft.com/office/drawing/2014/main" id="{D48C3CA2-00CB-E3B7-13D3-361B21461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2" y="2547431"/>
            <a:ext cx="4242231" cy="23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3D sample screen shot">
            <a:extLst>
              <a:ext uri="{FF2B5EF4-FFF2-40B4-BE49-F238E27FC236}">
                <a16:creationId xmlns:a16="http://schemas.microsoft.com/office/drawing/2014/main" id="{DFA23A40-CFC0-F4AF-91F8-1EB4D5CCC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10" y="3798963"/>
            <a:ext cx="4276952" cy="23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s of an animated cube">
            <a:extLst>
              <a:ext uri="{FF2B5EF4-FFF2-40B4-BE49-F238E27FC236}">
                <a16:creationId xmlns:a16="http://schemas.microsoft.com/office/drawing/2014/main" id="{80FE3084-BE43-A5C1-A82A-76F4EC125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8" y="2370213"/>
            <a:ext cx="43243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58492-04AC-622B-A035-04A46ECC3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386" y="2101607"/>
            <a:ext cx="3487404" cy="16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12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리스트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78236"/>
            <a:ext cx="4967075" cy="5034709"/>
          </a:xfrm>
        </p:spPr>
        <p:txBody>
          <a:bodyPr/>
          <a:lstStyle/>
          <a:p>
            <a:r>
              <a:rPr lang="ko-KR" altLang="en-US" dirty="0"/>
              <a:t>데이터를 리스트 형태로 나타냄</a:t>
            </a:r>
            <a:endParaRPr lang="en-US" altLang="ko-KR" dirty="0"/>
          </a:p>
          <a:p>
            <a:r>
              <a:rPr lang="en-US" altLang="ko-KR" dirty="0"/>
              <a:t>C#</a:t>
            </a:r>
            <a:r>
              <a:rPr lang="ko-KR" altLang="en-US" dirty="0"/>
              <a:t>에서 리스트의 각 요소들을 편집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AEE263-AF29-18C9-B6E6-401AE325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63" y="1500776"/>
            <a:ext cx="3406122" cy="1489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F542C6-3858-EBFD-B7A8-D38CD5C6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88" y="3412017"/>
            <a:ext cx="6515991" cy="1489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E28A4A-A093-E5A2-62A8-80BCC1299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588" y="5133549"/>
            <a:ext cx="3878511" cy="10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37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AFCC732-7783-AFC6-6210-33A29A20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8" y="2814433"/>
            <a:ext cx="11155883" cy="35429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도구상자</a:t>
            </a:r>
            <a:r>
              <a:rPr lang="en-US" altLang="ko-KR" sz="4000" dirty="0"/>
              <a:t> - </a:t>
            </a:r>
            <a:r>
              <a:rPr lang="ko-KR" altLang="en-US" sz="4000" dirty="0"/>
              <a:t>리스트 박스 응용 </a:t>
            </a:r>
            <a:r>
              <a:rPr lang="en-US" altLang="ko-KR" sz="4000" dirty="0"/>
              <a:t>- </a:t>
            </a:r>
            <a:r>
              <a:rPr lang="ko-KR" altLang="en-US" sz="4000" dirty="0"/>
              <a:t>데이터 바인딩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90688"/>
            <a:ext cx="10515600" cy="4412657"/>
          </a:xfrm>
        </p:spPr>
        <p:txBody>
          <a:bodyPr/>
          <a:lstStyle/>
          <a:p>
            <a:r>
              <a:rPr lang="ko-KR" altLang="en-US" dirty="0"/>
              <a:t>리스트 박스를 포함한 대부분의 컨트롤들은 데이터 템플릿에 데이터를 바인딩</a:t>
            </a:r>
            <a:r>
              <a:rPr lang="en-US" altLang="ko-KR" dirty="0"/>
              <a:t>(Binding)</a:t>
            </a:r>
            <a:r>
              <a:rPr lang="ko-KR" altLang="en-US" dirty="0"/>
              <a:t>하여 사용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39C8F2-B6C3-7C65-63EB-8C694220E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43" y="2814433"/>
            <a:ext cx="3023645" cy="15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1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도구상자</a:t>
            </a:r>
            <a:r>
              <a:rPr lang="en-US" altLang="ko-KR" sz="4000" dirty="0"/>
              <a:t> - </a:t>
            </a:r>
            <a:r>
              <a:rPr lang="ko-KR" altLang="en-US" sz="4000" dirty="0"/>
              <a:t>리스트 박스 응용 </a:t>
            </a:r>
            <a:r>
              <a:rPr lang="en-US" altLang="ko-KR" sz="4000" dirty="0"/>
              <a:t>- </a:t>
            </a:r>
            <a:r>
              <a:rPr lang="ko-KR" altLang="en-US" sz="4000" dirty="0"/>
              <a:t>데이터 바인딩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500436"/>
            <a:ext cx="10515600" cy="5034709"/>
          </a:xfrm>
        </p:spPr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에서 바인딩할 데이터 변수를 가진 클래스를 작성</a:t>
            </a:r>
            <a:endParaRPr lang="en-US" altLang="ko-KR" dirty="0"/>
          </a:p>
          <a:p>
            <a:r>
              <a:rPr lang="ko-KR" altLang="en-US" dirty="0"/>
              <a:t>해당 클래스로 리스트를 만들어서 리스트 박스에 바인딩하는 방식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8993B9-08FE-3894-52D8-590EA74A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23" y="3210804"/>
            <a:ext cx="4143495" cy="18030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C99FF2-D784-3E66-1B6F-9F751FE7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18" y="3398988"/>
            <a:ext cx="7400694" cy="18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41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웹 브라우저</a:t>
            </a:r>
            <a:r>
              <a:rPr lang="en-US" altLang="ko-KR" dirty="0"/>
              <a:t>(IE)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703027"/>
            <a:ext cx="4967075" cy="440031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일반 웹 브라우저와 기능은 동일</a:t>
            </a:r>
            <a:endParaRPr lang="en-US" altLang="ko-KR" sz="2400" dirty="0"/>
          </a:p>
          <a:p>
            <a:r>
              <a:rPr lang="en-US" altLang="ko-KR" sz="2400" dirty="0"/>
              <a:t>C#</a:t>
            </a:r>
            <a:r>
              <a:rPr lang="ko-KR" altLang="en-US" sz="2400" dirty="0"/>
              <a:t>에서 </a:t>
            </a:r>
            <a:r>
              <a:rPr lang="en-US" altLang="ko-KR" sz="2400" dirty="0"/>
              <a:t>Navigate </a:t>
            </a:r>
            <a:r>
              <a:rPr lang="ko-KR" altLang="en-US" sz="2400" dirty="0"/>
              <a:t>메소드를 사용하여 원하는 페이지로 이동 가능 </a:t>
            </a: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DEF72A-E46B-E46D-5293-EA04E57AB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68"/>
          <a:stretch/>
        </p:blipFill>
        <p:spPr>
          <a:xfrm>
            <a:off x="793207" y="3704346"/>
            <a:ext cx="4380207" cy="2829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3B54B9-E7A7-B26B-E3F3-BE53152F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7" y="4222170"/>
            <a:ext cx="5802586" cy="9328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67A979-A018-A8DA-FDF3-D1B4C82F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03" y="1685681"/>
            <a:ext cx="346758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38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웹 브라우저</a:t>
            </a:r>
            <a:r>
              <a:rPr lang="en-US" altLang="ko-KR"/>
              <a:t>(</a:t>
            </a:r>
            <a:r>
              <a:rPr lang="en-US" altLang="ko-KR" dirty="0"/>
              <a:t>E</a:t>
            </a:r>
            <a:r>
              <a:rPr lang="en-US" altLang="ko-KR"/>
              <a:t>dge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85681"/>
            <a:ext cx="4967075" cy="44176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설치방법</a:t>
            </a:r>
            <a:endParaRPr lang="en-US" altLang="ko-KR" sz="2400" dirty="0"/>
          </a:p>
          <a:p>
            <a:pPr lvl="1"/>
            <a:r>
              <a:rPr lang="en-US" altLang="ko-KR" sz="2000" dirty="0">
                <a:hlinkClick r:id="rId2"/>
              </a:rPr>
              <a:t>https://learn.microsoft.com/en-us/microsoft-edge/webview2/get-started/wpf</a:t>
            </a:r>
            <a:endParaRPr lang="en-US" altLang="ko-KR" sz="2000" dirty="0"/>
          </a:p>
          <a:p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867A979-A018-A8DA-FDF3-D1B4C82F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03" y="1685681"/>
            <a:ext cx="3467584" cy="3486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0721A-9333-F671-4223-9A89B3956A0B}"/>
              </a:ext>
            </a:extLst>
          </p:cNvPr>
          <p:cNvSpPr txBox="1"/>
          <p:nvPr/>
        </p:nvSpPr>
        <p:spPr>
          <a:xfrm>
            <a:off x="926315" y="3304005"/>
            <a:ext cx="61012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DockPanel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&lt;wv2:WebView2 </a:t>
            </a:r>
            <a:r>
              <a:rPr lang="ko-KR" altLang="en-US" dirty="0" err="1"/>
              <a:t>Name</a:t>
            </a:r>
            <a:r>
              <a:rPr lang="ko-KR" altLang="en-US" dirty="0"/>
              <a:t>="</a:t>
            </a:r>
            <a:r>
              <a:rPr lang="ko-KR" altLang="en-US" dirty="0" err="1"/>
              <a:t>webView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                </a:t>
            </a:r>
            <a:r>
              <a:rPr lang="ko-KR" altLang="en-US" dirty="0" err="1"/>
              <a:t>Source</a:t>
            </a:r>
            <a:r>
              <a:rPr lang="ko-KR" altLang="en-US" dirty="0"/>
              <a:t>="https://www.microsoft.com"</a:t>
            </a:r>
          </a:p>
          <a:p>
            <a:r>
              <a:rPr lang="ko-KR" altLang="en-US" dirty="0"/>
              <a:t>   /&gt;</a:t>
            </a:r>
          </a:p>
          <a:p>
            <a:r>
              <a:rPr lang="ko-KR" altLang="en-US" dirty="0"/>
              <a:t>&lt;/</a:t>
            </a:r>
            <a:r>
              <a:rPr lang="ko-KR" altLang="en-US" dirty="0" err="1"/>
              <a:t>DockPanel</a:t>
            </a:r>
            <a:r>
              <a:rPr lang="ko-KR" altLang="en-US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B98EA-4232-D193-763E-C915CF30DF20}"/>
              </a:ext>
            </a:extLst>
          </p:cNvPr>
          <p:cNvSpPr txBox="1"/>
          <p:nvPr/>
        </p:nvSpPr>
        <p:spPr>
          <a:xfrm>
            <a:off x="926315" y="5073007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webView.CoreWebView2.Navigate(</a:t>
            </a:r>
            <a:r>
              <a:rPr lang="en-US" altLang="ko-KR" b="0" i="0" dirty="0" err="1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addressBar.Text</a:t>
            </a:r>
            <a:r>
              <a:rPr lang="en-US" altLang="ko-KR" b="0" i="0" dirty="0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);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780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845F5E2-6511-EB64-D467-63A307175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571" y="1825625"/>
            <a:ext cx="7658857" cy="435133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87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아래 컨트롤을 사용하여 웹 브라우저 구성</a:t>
            </a:r>
            <a:endParaRPr lang="en-US" altLang="ko-KR" sz="3200" dirty="0"/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리스트 박스</a:t>
            </a:r>
            <a:r>
              <a:rPr lang="en-US" altLang="ko-KR" sz="2800" dirty="0"/>
              <a:t>, </a:t>
            </a:r>
            <a:r>
              <a:rPr lang="ko-KR" altLang="en-US" sz="2800" dirty="0"/>
              <a:t>웹 브라우저</a:t>
            </a:r>
            <a:r>
              <a:rPr lang="en-US" altLang="ko-KR" sz="2800" dirty="0"/>
              <a:t>, </a:t>
            </a:r>
            <a:r>
              <a:rPr lang="ko-KR" altLang="en-US" sz="2800" dirty="0"/>
              <a:t>텍스트 박스</a:t>
            </a:r>
            <a:r>
              <a:rPr lang="en-US" altLang="ko-KR" sz="2800" dirty="0"/>
              <a:t>(URL), </a:t>
            </a:r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페이지 이동 버튼</a:t>
            </a:r>
            <a:r>
              <a:rPr lang="en-US" altLang="ko-KR" sz="2800" dirty="0"/>
              <a:t>, </a:t>
            </a:r>
            <a:r>
              <a:rPr lang="ko-KR" altLang="en-US" sz="2800" dirty="0"/>
              <a:t>뒤로 가기 버튼</a:t>
            </a:r>
            <a:r>
              <a:rPr lang="en-US" altLang="ko-KR" sz="2800" dirty="0"/>
              <a:t>, </a:t>
            </a:r>
            <a:r>
              <a:rPr lang="ko-KR" altLang="en-US" sz="2800" dirty="0"/>
              <a:t>앞으로 가기 버튼</a:t>
            </a:r>
            <a:r>
              <a:rPr lang="en-US" altLang="ko-KR" sz="2800" dirty="0"/>
              <a:t>, </a:t>
            </a:r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즐겨찾기 버튼</a:t>
            </a:r>
            <a:r>
              <a:rPr lang="en-US" altLang="ko-KR" sz="2800" dirty="0"/>
              <a:t>, </a:t>
            </a:r>
            <a:r>
              <a:rPr lang="ko-KR" altLang="en-US" sz="2800" dirty="0"/>
              <a:t>라디오 버튼 저장</a:t>
            </a:r>
            <a:r>
              <a:rPr lang="en-US" altLang="ko-KR" sz="2800" dirty="0"/>
              <a:t>, </a:t>
            </a:r>
            <a:r>
              <a:rPr lang="ko-KR" altLang="en-US" sz="2800" dirty="0"/>
              <a:t>라디오 버튼 불러오기</a:t>
            </a:r>
            <a:endParaRPr lang="en-US" altLang="ko-KR" sz="28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페이지 이동 </a:t>
            </a:r>
            <a:r>
              <a:rPr lang="en-US" altLang="ko-KR" sz="3200" dirty="0"/>
              <a:t>- URL</a:t>
            </a:r>
            <a:r>
              <a:rPr lang="ko-KR" altLang="en-US" sz="3200" dirty="0"/>
              <a:t>에 적힌 주소로 페이지 이동</a:t>
            </a:r>
            <a:endParaRPr lang="en-US" altLang="ko-KR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뒤로 가기</a:t>
            </a:r>
            <a:r>
              <a:rPr lang="en-US" altLang="ko-KR" sz="3200" dirty="0"/>
              <a:t>, </a:t>
            </a:r>
            <a:r>
              <a:rPr lang="ko-KR" altLang="en-US" sz="3200" dirty="0"/>
              <a:t>앞으로 가기 </a:t>
            </a:r>
            <a:r>
              <a:rPr lang="en-US" altLang="ko-KR" sz="3200" dirty="0"/>
              <a:t>- </a:t>
            </a:r>
            <a:r>
              <a:rPr lang="ko-KR" altLang="en-US" sz="3200" dirty="0"/>
              <a:t>버튼 클릭 시 기존 웹 브라우저와 동일한 기능 수행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129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r>
              <a:rPr lang="ko-KR" altLang="en-US" sz="3200" dirty="0"/>
              <a:t>즐겨찾기 </a:t>
            </a:r>
            <a:endParaRPr lang="en-US" altLang="ko-KR" sz="32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라디오 버튼이 </a:t>
            </a:r>
            <a:r>
              <a:rPr lang="en-US" altLang="ko-KR" sz="2800" dirty="0"/>
              <a:t>Add</a:t>
            </a:r>
            <a:r>
              <a:rPr lang="ko-KR" altLang="en-US" sz="2800" dirty="0"/>
              <a:t>로 돼있으면 현재 </a:t>
            </a:r>
            <a:r>
              <a:rPr lang="en-US" altLang="ko-KR" sz="2800" dirty="0"/>
              <a:t>URL</a:t>
            </a:r>
            <a:r>
              <a:rPr lang="ko-KR" altLang="en-US" sz="2800" dirty="0"/>
              <a:t>을 리스트 박스에 추가</a:t>
            </a:r>
            <a:endParaRPr lang="en-US" altLang="ko-KR" sz="28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라디오 버튼이 </a:t>
            </a:r>
            <a:r>
              <a:rPr lang="en-US" altLang="ko-KR" sz="2800" dirty="0"/>
              <a:t>Load</a:t>
            </a:r>
            <a:r>
              <a:rPr lang="ko-KR" altLang="en-US" sz="2800" dirty="0"/>
              <a:t>로 돼있으면 리스트 박스에 선택된 </a:t>
            </a:r>
            <a:r>
              <a:rPr lang="en-US" altLang="ko-KR" sz="2800" dirty="0"/>
              <a:t>URL</a:t>
            </a:r>
            <a:r>
              <a:rPr lang="ko-KR" altLang="en-US" sz="2800" dirty="0"/>
              <a:t>로 웹 브라우저가 이동</a:t>
            </a:r>
            <a:endParaRPr lang="en-US" altLang="ko-KR" sz="2800" dirty="0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r>
              <a:rPr lang="ko-KR" altLang="en-US" sz="3200" dirty="0"/>
              <a:t>파일 사용</a:t>
            </a:r>
            <a:endParaRPr lang="en-US" altLang="ko-KR" sz="32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리스트 박스에 변동이 </a:t>
            </a:r>
            <a:r>
              <a:rPr lang="ko-KR" altLang="en-US" sz="2800" dirty="0" err="1"/>
              <a:t>있을때마다</a:t>
            </a:r>
            <a:r>
              <a:rPr lang="ko-KR" altLang="en-US" sz="2800" dirty="0"/>
              <a:t> </a:t>
            </a:r>
            <a:r>
              <a:rPr lang="en-US" altLang="ko-KR" sz="2800" dirty="0"/>
              <a:t>.</a:t>
            </a:r>
            <a:r>
              <a:rPr lang="en-US" altLang="ko-KR" sz="2800" dirty="0" err="1"/>
              <a:t>fvr</a:t>
            </a:r>
            <a:r>
              <a:rPr lang="en-US" altLang="ko-KR" sz="2800" dirty="0"/>
              <a:t> </a:t>
            </a:r>
            <a:r>
              <a:rPr lang="ko-KR" altLang="en-US" sz="2800" dirty="0"/>
              <a:t>파일에 리스트 요소를 저장</a:t>
            </a:r>
            <a:endParaRPr lang="en-US" altLang="ko-KR" sz="28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프로그램이 켜질 때 </a:t>
            </a:r>
            <a:r>
              <a:rPr lang="en-US" altLang="ko-KR" sz="2800" dirty="0"/>
              <a:t>.</a:t>
            </a:r>
            <a:r>
              <a:rPr lang="en-US" altLang="ko-KR" sz="2800" dirty="0" err="1"/>
              <a:t>fvr</a:t>
            </a:r>
            <a:r>
              <a:rPr lang="en-US" altLang="ko-KR" sz="2800" dirty="0"/>
              <a:t> </a:t>
            </a:r>
            <a:r>
              <a:rPr lang="ko-KR" altLang="en-US" sz="2800" dirty="0"/>
              <a:t>파일을 불러와서 리스트 박스의 내용을 채움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1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99" y="3429000"/>
            <a:ext cx="6060801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en-US" altLang="ko-KR" dirty="0"/>
              <a:t>WPF NuGet</a:t>
            </a:r>
            <a:br>
              <a:rPr lang="en-US" altLang="ko-KR" dirty="0"/>
            </a:br>
            <a:r>
              <a:rPr lang="en-US" altLang="ko-KR" dirty="0"/>
              <a:t>ScottPlot.NET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53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B9F4C-DD5A-B655-A680-52DCCC42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NuGet </a:t>
            </a:r>
            <a:r>
              <a:rPr lang="ko-KR" altLang="en-US"/>
              <a:t>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28C22-8A0B-F213-D25D-9CC6CACAC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.NET </a:t>
            </a:r>
            <a:r>
              <a:rPr lang="ko-KR" altLang="en-US" dirty="0"/>
              <a:t>용 패키지 매니저 </a:t>
            </a:r>
            <a:endParaRPr lang="en-US" altLang="ko-KR" dirty="0"/>
          </a:p>
          <a:p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pip, </a:t>
            </a:r>
            <a:r>
              <a:rPr lang="en-US" altLang="ko-KR" dirty="0" err="1"/>
              <a:t>conda</a:t>
            </a:r>
            <a:r>
              <a:rPr lang="ko-KR" altLang="en-US" dirty="0"/>
              <a:t>와 같은 역할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https://www.nuget.org/packages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B164C-5630-C3E1-FD6A-35BD99AD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A12A0B-E942-9CCE-CE62-BE48A4BE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1026" name="Picture 2" descr="GitHub - NuGet/Home: Repo for NuGet Client issues">
            <a:extLst>
              <a:ext uri="{FF2B5EF4-FFF2-40B4-BE49-F238E27FC236}">
                <a16:creationId xmlns:a16="http://schemas.microsoft.com/office/drawing/2014/main" id="{3BBFC5FF-89F2-D7EA-42E8-1B669B9A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928171"/>
            <a:ext cx="42291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EED7D5-F029-72C6-3E27-B1B9F00D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1" y="3271305"/>
            <a:ext cx="1101243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3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</a:t>
            </a:r>
            <a:r>
              <a:rPr lang="en-US" altLang="ko-KR"/>
              <a:t>MVVM </a:t>
            </a:r>
            <a:r>
              <a:rPr lang="ko-KR" altLang="en-US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7003380" y="5076394"/>
            <a:ext cx="3150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MVVM(</a:t>
            </a:r>
            <a:r>
              <a:rPr lang="en-US" altLang="ko-KR" sz="3200">
                <a:solidFill>
                  <a:schemeClr val="accent5"/>
                </a:solidFill>
              </a:rPr>
              <a:t>WPF</a:t>
            </a:r>
            <a:r>
              <a:rPr lang="en-US" altLang="ko-KR" sz="3200"/>
              <a:t>)</a:t>
            </a:r>
            <a:endParaRPr lang="ko-KR" altLang="en-US" sz="3200"/>
          </a:p>
        </p:txBody>
      </p:sp>
      <p:pic>
        <p:nvPicPr>
          <p:cNvPr id="1028" name="Picture 4" descr="MVVM">
            <a:extLst>
              <a:ext uri="{FF2B5EF4-FFF2-40B4-BE49-F238E27FC236}">
                <a16:creationId xmlns:a16="http://schemas.microsoft.com/office/drawing/2014/main" id="{71506DD0-2A35-43B2-4DC1-152EFA82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20" y="1783975"/>
            <a:ext cx="3889484" cy="288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4F0499-1342-FA8B-9FA2-82ACB36C0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31" y="1532962"/>
            <a:ext cx="4391638" cy="3134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CF7B99-D1AF-F4B7-D6DB-6E8000BAF710}"/>
              </a:ext>
            </a:extLst>
          </p:cNvPr>
          <p:cNvSpPr txBox="1"/>
          <p:nvPr/>
        </p:nvSpPr>
        <p:spPr>
          <a:xfrm>
            <a:off x="1905918" y="5076395"/>
            <a:ext cx="3150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MVC(WinForm)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985419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CF066-EBB4-A200-78DB-6A3EA632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Visual Studio - NuGet </a:t>
            </a:r>
            <a:r>
              <a:rPr lang="ko-KR" altLang="en-US"/>
              <a:t>사용법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04F56-AA0D-0563-A926-C8D4B216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9362BE-4466-D5BA-2C8C-23927022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785924-27C3-E315-FF29-CC8BBC574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10"/>
          <a:stretch/>
        </p:blipFill>
        <p:spPr>
          <a:xfrm>
            <a:off x="372974" y="2466840"/>
            <a:ext cx="2612597" cy="19243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3C174E-A7C9-95A5-8D6C-5BB0E834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28" y="1504940"/>
            <a:ext cx="8480916" cy="4880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F05415-E820-D6FD-477B-A91CAA13A81D}"/>
              </a:ext>
            </a:extLst>
          </p:cNvPr>
          <p:cNvSpPr txBox="1"/>
          <p:nvPr/>
        </p:nvSpPr>
        <p:spPr>
          <a:xfrm>
            <a:off x="372974" y="1706628"/>
            <a:ext cx="291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프로젝트 우클릭 </a:t>
            </a:r>
            <a:endParaRPr lang="en-US" altLang="ko-KR"/>
          </a:p>
          <a:p>
            <a:r>
              <a:rPr lang="en-US" altLang="ko-KR"/>
              <a:t>&gt; Manage NuGet Pakages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78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Visual Studio - NuGet </a:t>
            </a:r>
            <a:r>
              <a:rPr lang="ko-KR" altLang="en-US"/>
              <a:t>사용법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D4462B6-A198-11A6-17EB-C5735FEE7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920" y="1423893"/>
            <a:ext cx="8670366" cy="5035550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DE2F45-AB73-D886-E1D7-1B426D95E088}"/>
              </a:ext>
            </a:extLst>
          </p:cNvPr>
          <p:cNvSpPr/>
          <p:nvPr/>
        </p:nvSpPr>
        <p:spPr>
          <a:xfrm>
            <a:off x="8086381" y="2489812"/>
            <a:ext cx="980501" cy="37457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B03DFE-987F-1891-5644-82EA5D5505B8}"/>
              </a:ext>
            </a:extLst>
          </p:cNvPr>
          <p:cNvSpPr txBox="1"/>
          <p:nvPr/>
        </p:nvSpPr>
        <p:spPr>
          <a:xfrm>
            <a:off x="9276286" y="2342916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원하는 기능 선택 후 </a:t>
            </a:r>
            <a:endParaRPr lang="en-US" altLang="ko-KR"/>
          </a:p>
          <a:p>
            <a:r>
              <a:rPr lang="en-US" altLang="ko-KR"/>
              <a:t>Install </a:t>
            </a:r>
            <a:r>
              <a:rPr lang="ko-KR" altLang="en-US"/>
              <a:t>버튼 클릭하면 끝</a:t>
            </a:r>
          </a:p>
        </p:txBody>
      </p:sp>
    </p:spTree>
    <p:extLst>
      <p:ext uri="{BB962C8B-B14F-4D97-AF65-F5344CB8AC3E}">
        <p14:creationId xmlns:p14="http://schemas.microsoft.com/office/powerpoint/2010/main" val="3013501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ScottPlot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918C-1851-B2B5-60C1-B1A81C58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NuGet</a:t>
            </a:r>
            <a:r>
              <a:rPr lang="ko-KR" altLang="en-US"/>
              <a:t>으로 설치 가능한 무료 차트 생성 라이브러리</a:t>
            </a:r>
            <a:endParaRPr lang="en-US" altLang="ko-KR"/>
          </a:p>
          <a:p>
            <a:r>
              <a:rPr lang="en-US" altLang="ko-KR">
                <a:hlinkClick r:id="rId2"/>
              </a:rPr>
              <a:t>https://scottplot.net/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5BDAA7-91AE-3C28-E333-ECBA9505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637" y="2641403"/>
            <a:ext cx="694469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01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ScottPlot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918C-1851-B2B5-60C1-B1A81C58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NuGet</a:t>
            </a:r>
            <a:r>
              <a:rPr lang="ko-KR" altLang="en-US"/>
              <a:t>에서 </a:t>
            </a:r>
            <a:r>
              <a:rPr lang="en-US" altLang="ko-KR"/>
              <a:t>scottplot</a:t>
            </a:r>
            <a:r>
              <a:rPr lang="ko-KR" altLang="en-US"/>
              <a:t> 검색하여 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95258-2612-A324-D6FF-281397C3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24" y="1704913"/>
            <a:ext cx="7539209" cy="43984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975EC5A-70E4-E080-7E7F-722307EFF2F7}"/>
              </a:ext>
            </a:extLst>
          </p:cNvPr>
          <p:cNvSpPr/>
          <p:nvPr/>
        </p:nvSpPr>
        <p:spPr>
          <a:xfrm>
            <a:off x="7282149" y="2787267"/>
            <a:ext cx="793215" cy="2864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693D9F-9F7E-8579-E336-C189FA78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70" y="1704913"/>
            <a:ext cx="3073706" cy="19610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5C7FBE-F390-2368-B413-E0AA8386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970" y="3904129"/>
            <a:ext cx="3073706" cy="20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49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ScottPlot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918C-1851-B2B5-60C1-B1A81C58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공식 설치 매뉴얼 </a:t>
            </a:r>
            <a:r>
              <a:rPr lang="en-US" altLang="ko-KR" dirty="0"/>
              <a:t>(Quick Start)</a:t>
            </a:r>
          </a:p>
          <a:p>
            <a:pPr lvl="1"/>
            <a:r>
              <a:rPr lang="en-US" altLang="ko-KR" dirty="0">
                <a:hlinkClick r:id="rId2"/>
              </a:rPr>
              <a:t>https://scottplot.net/quickstart/wpf/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https://scottplot.net/quickstart/winforms/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공식 </a:t>
            </a:r>
            <a:r>
              <a:rPr lang="ko-KR" altLang="en-US" dirty="0" err="1"/>
              <a:t>쿡북</a:t>
            </a:r>
            <a:r>
              <a:rPr lang="en-US" altLang="ko-KR" dirty="0"/>
              <a:t>(</a:t>
            </a:r>
            <a:r>
              <a:rPr lang="ko-KR" altLang="en-US" dirty="0"/>
              <a:t>예제 소스 코드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hlinkClick r:id="rId4"/>
              </a:rPr>
              <a:t>https://scottplot.net/cookbook/5.0/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공식 데모 프로그램 및 소스코드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https://scottplot.net/demo/</a:t>
            </a:r>
            <a:endParaRPr lang="en-US" altLang="ko-KR" dirty="0"/>
          </a:p>
          <a:p>
            <a:pPr lvl="1"/>
            <a:r>
              <a:rPr lang="en-US" altLang="ko-KR" dirty="0">
                <a:hlinkClick r:id="rId6"/>
              </a:rPr>
              <a:t>https://github.com/ScottPlot/ScottPlot/tree/main/src/ScottPlot5/ScottPlot5%20Demos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202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en-US" altLang="ko-KR" dirty="0" err="1">
                <a:solidFill>
                  <a:srgbClr val="00B050"/>
                </a:solidFill>
              </a:rPr>
              <a:t>ScottPlot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918C-1851-B2B5-60C1-B1A81C58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공식 </a:t>
            </a:r>
            <a:r>
              <a:rPr lang="ko-KR" altLang="en-US" dirty="0" err="1"/>
              <a:t>쿡북</a:t>
            </a:r>
            <a:r>
              <a:rPr lang="en-US" altLang="ko-KR" dirty="0"/>
              <a:t>(</a:t>
            </a:r>
            <a:r>
              <a:rPr lang="ko-KR" altLang="en-US" dirty="0"/>
              <a:t>예제 소스 코드</a:t>
            </a:r>
            <a:r>
              <a:rPr lang="en-US" altLang="ko-KR" dirty="0"/>
              <a:t>)</a:t>
            </a:r>
            <a:r>
              <a:rPr lang="ko-KR" altLang="en-US" dirty="0"/>
              <a:t>에서 아래 내용 실습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Quickstart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Scatter Plot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Signal Plot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Legend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hlinkClick r:id="rId2"/>
              </a:rPr>
              <a:t>https://scottplot.net/cookbook/5.0/ScottPlotQuickstart/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Multi-Axis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Primary Axes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Additional Y Axis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hlinkClick r:id="rId3"/>
              </a:rPr>
              <a:t>https://scottplot.net/cookbook/5.0/MultiAxis/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890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</a:t>
            </a:r>
            <a:r>
              <a:rPr lang="en-US" altLang="ko-KR" dirty="0" err="1"/>
              <a:t>ScottPlot</a:t>
            </a:r>
            <a:r>
              <a:rPr lang="en-US" altLang="ko-KR" dirty="0"/>
              <a:t> (</a:t>
            </a:r>
            <a:r>
              <a:rPr lang="en-US" altLang="ko-KR" dirty="0" err="1"/>
              <a:t>Winform</a:t>
            </a:r>
            <a:r>
              <a:rPr lang="ko-KR" altLang="en-US" dirty="0"/>
              <a:t> 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918C-1851-B2B5-60C1-B1A81C58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ScottPlot</a:t>
            </a:r>
            <a:r>
              <a:rPr lang="en-US" altLang="ko-KR" dirty="0"/>
              <a:t> </a:t>
            </a:r>
            <a:r>
              <a:rPr lang="ko-KR" altLang="en-US" dirty="0"/>
              <a:t>공식 데모 소스 코드에서 적절한 예제 찾기</a:t>
            </a:r>
            <a:endParaRPr lang="en-US" altLang="ko-KR" dirty="0"/>
          </a:p>
          <a:p>
            <a:pPr lvl="1"/>
            <a:r>
              <a:rPr lang="ko-KR" altLang="en-US" dirty="0"/>
              <a:t>한 차트에 여러 개의 </a:t>
            </a:r>
            <a:r>
              <a:rPr lang="en-US" altLang="ko-KR" dirty="0"/>
              <a:t>Axis</a:t>
            </a:r>
            <a:r>
              <a:rPr lang="ko-KR" altLang="en-US" dirty="0"/>
              <a:t>를 표시하는 기능</a:t>
            </a:r>
            <a:endParaRPr lang="en-US" altLang="ko-KR" dirty="0"/>
          </a:p>
          <a:p>
            <a:pPr lvl="1"/>
            <a:r>
              <a:rPr lang="ko-KR" altLang="en-US" dirty="0"/>
              <a:t>격자가 없는 배경을 사용하는 기능</a:t>
            </a:r>
            <a:endParaRPr lang="en-US" altLang="ko-KR" dirty="0"/>
          </a:p>
          <a:p>
            <a:pPr lvl="1"/>
            <a:r>
              <a:rPr lang="ko-KR" altLang="en-US" dirty="0"/>
              <a:t>마우스 움직임에 따라 차트의 </a:t>
            </a:r>
            <a:r>
              <a:rPr lang="en-US" altLang="ko-KR" dirty="0"/>
              <a:t>X, Y </a:t>
            </a:r>
            <a:r>
              <a:rPr lang="ko-KR" altLang="en-US" dirty="0"/>
              <a:t>값을 표시하는 기능</a:t>
            </a:r>
            <a:endParaRPr lang="en-US" altLang="ko-KR" dirty="0"/>
          </a:p>
          <a:p>
            <a:pPr lvl="1"/>
            <a:r>
              <a:rPr lang="ko-KR" altLang="en-US" dirty="0"/>
              <a:t>차트 위에 말풍선</a:t>
            </a:r>
            <a:r>
              <a:rPr lang="en-US" altLang="ko-KR" dirty="0"/>
              <a:t>(callout)</a:t>
            </a:r>
            <a:r>
              <a:rPr lang="ko-KR" altLang="en-US" dirty="0"/>
              <a:t>을 띄우는 기능</a:t>
            </a:r>
            <a:br>
              <a:rPr lang="en-US" altLang="ko-KR" dirty="0"/>
            </a:b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위 기능이 모두 합쳐진 하나의 차트를 만들기</a:t>
            </a:r>
            <a:endParaRPr lang="en-US" altLang="ko-KR" dirty="0"/>
          </a:p>
          <a:p>
            <a:pPr lvl="1"/>
            <a:r>
              <a:rPr lang="ko-KR" altLang="en-US" dirty="0"/>
              <a:t>차트 데이터의 내용은 무관함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5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9F8BD3-07E3-DFE2-6156-828C48F8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69" y="1859148"/>
            <a:ext cx="4748231" cy="3388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MVC </a:t>
            </a:r>
            <a:r>
              <a:rPr lang="ko-KR" altLang="en-US"/>
              <a:t>패턴</a:t>
            </a:r>
            <a:r>
              <a:rPr lang="en-US" altLang="ko-KR"/>
              <a:t>(WinForm)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101289" y="1572172"/>
            <a:ext cx="7241191" cy="270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MVC(Model + View + Controller) </a:t>
            </a:r>
            <a:r>
              <a:rPr lang="ko-KR" altLang="en-US" sz="2400" dirty="0"/>
              <a:t>패턴 시나리오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사용자의 </a:t>
            </a:r>
            <a:r>
              <a:rPr lang="en-US" altLang="ko-KR" sz="2400" dirty="0"/>
              <a:t>Action</a:t>
            </a:r>
            <a:r>
              <a:rPr lang="ko-KR" altLang="en-US" sz="2400" dirty="0"/>
              <a:t>들은 </a:t>
            </a:r>
            <a:r>
              <a:rPr lang="en-US" altLang="ko-KR" sz="2400" dirty="0"/>
              <a:t>Controller</a:t>
            </a:r>
            <a:r>
              <a:rPr lang="ko-KR" altLang="en-US" sz="2400" dirty="0"/>
              <a:t>에 들어옴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</a:t>
            </a:r>
            <a:r>
              <a:rPr lang="ko-KR" altLang="en-US" sz="2400" dirty="0"/>
              <a:t>는 사용자의 </a:t>
            </a:r>
            <a:r>
              <a:rPr lang="en-US" altLang="ko-KR" sz="2400" dirty="0"/>
              <a:t>Action</a:t>
            </a:r>
            <a:r>
              <a:rPr lang="ko-KR" altLang="en-US" sz="2400" dirty="0"/>
              <a:t>을 확인하고</a:t>
            </a:r>
            <a:r>
              <a:rPr lang="en-US" altLang="ko-KR" sz="2400" dirty="0"/>
              <a:t>, Model</a:t>
            </a:r>
            <a:r>
              <a:rPr lang="ko-KR" altLang="en-US" sz="2400" dirty="0"/>
              <a:t>을 업데이트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</a:t>
            </a:r>
            <a:r>
              <a:rPr lang="ko-KR" altLang="en-US" sz="2400" dirty="0"/>
              <a:t>는 </a:t>
            </a:r>
            <a:r>
              <a:rPr lang="en-US" altLang="ko-KR" sz="2400" dirty="0"/>
              <a:t>Model</a:t>
            </a:r>
            <a:r>
              <a:rPr lang="ko-KR" altLang="en-US" sz="2400" dirty="0"/>
              <a:t>을 나타내 줄 </a:t>
            </a:r>
            <a:r>
              <a:rPr lang="en-US" altLang="ko-KR" sz="2400" dirty="0"/>
              <a:t>View</a:t>
            </a:r>
            <a:r>
              <a:rPr lang="ko-KR" altLang="en-US" sz="2400" dirty="0"/>
              <a:t>를 선택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2"/>
                </a:solidFill>
              </a:rPr>
              <a:t>View</a:t>
            </a:r>
            <a:r>
              <a:rPr lang="ko-KR" altLang="en-US" sz="2400" dirty="0">
                <a:solidFill>
                  <a:schemeClr val="accent2"/>
                </a:solidFill>
              </a:rPr>
              <a:t>는 </a:t>
            </a:r>
            <a:r>
              <a:rPr lang="en-US" altLang="ko-KR" sz="2400" dirty="0">
                <a:solidFill>
                  <a:schemeClr val="accent2"/>
                </a:solidFill>
              </a:rPr>
              <a:t>Model</a:t>
            </a:r>
            <a:r>
              <a:rPr lang="ko-KR" altLang="en-US" sz="2400" dirty="0">
                <a:solidFill>
                  <a:schemeClr val="accent2"/>
                </a:solidFill>
              </a:rPr>
              <a:t>을 이용하여 화면을 나타냄</a:t>
            </a:r>
          </a:p>
        </p:txBody>
      </p:sp>
    </p:spTree>
    <p:extLst>
      <p:ext uri="{BB962C8B-B14F-4D97-AF65-F5344CB8AC3E}">
        <p14:creationId xmlns:p14="http://schemas.microsoft.com/office/powerpoint/2010/main" val="305175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</a:t>
            </a:r>
            <a:r>
              <a:rPr lang="en-US" altLang="ko-KR"/>
              <a:t>MVVM </a:t>
            </a:r>
            <a:r>
              <a:rPr lang="ko-KR" altLang="en-US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251789" y="1373868"/>
            <a:ext cx="76175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Model</a:t>
            </a:r>
            <a:r>
              <a:rPr lang="ko-KR" altLang="en-US" sz="2800" dirty="0"/>
              <a:t> </a:t>
            </a:r>
            <a:r>
              <a:rPr lang="en-US" altLang="ko-KR" sz="2800" dirty="0"/>
              <a:t>+</a:t>
            </a:r>
            <a:r>
              <a:rPr lang="ko-KR" altLang="en-US" sz="2800" dirty="0"/>
              <a:t> </a:t>
            </a:r>
            <a:r>
              <a:rPr lang="en-US" altLang="ko-KR" sz="2800" dirty="0"/>
              <a:t>View</a:t>
            </a:r>
            <a:r>
              <a:rPr lang="ko-KR" altLang="en-US" sz="2800" dirty="0"/>
              <a:t> </a:t>
            </a:r>
            <a:r>
              <a:rPr lang="en-US" altLang="ko-KR" sz="2800" dirty="0"/>
              <a:t>+ View Model </a:t>
            </a:r>
            <a:r>
              <a:rPr lang="ko-KR" altLang="en-US" sz="2800" dirty="0"/>
              <a:t>을 합친 용어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사용자 인터페이스의 이벤트 중심의 프로그래밍을 간소화하기 위해 </a:t>
            </a:r>
            <a:r>
              <a:rPr lang="en-US" altLang="ko-KR" sz="2800" dirty="0"/>
              <a:t>WPF </a:t>
            </a:r>
            <a:r>
              <a:rPr lang="ko-KR" altLang="en-US" sz="2800" dirty="0"/>
              <a:t>출시와 함께 </a:t>
            </a:r>
            <a:r>
              <a:rPr lang="en-US" altLang="ko-KR" sz="2800" dirty="0"/>
              <a:t>Microsoft</a:t>
            </a:r>
            <a:r>
              <a:rPr lang="ko-KR" altLang="en-US" sz="2800" dirty="0"/>
              <a:t>에서 개발한 디자인 패턴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accent2"/>
                </a:solidFill>
              </a:rPr>
              <a:t>개발 속도 향상 보다는 유지보수 비용 감소에 목적을 둠 </a:t>
            </a:r>
            <a:endParaRPr lang="en-US" altLang="ko-KR" sz="2800" dirty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개발 속도는 여전히 </a:t>
            </a:r>
            <a:r>
              <a:rPr lang="en-US" altLang="ko-KR" sz="2800" dirty="0" err="1"/>
              <a:t>WinForm</a:t>
            </a:r>
            <a:r>
              <a:rPr lang="ko-KR" altLang="en-US" sz="2800" dirty="0"/>
              <a:t>이 빠름</a:t>
            </a:r>
            <a:endParaRPr lang="en-US" altLang="ko-K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800" dirty="0"/>
          </a:p>
        </p:txBody>
      </p:sp>
      <p:pic>
        <p:nvPicPr>
          <p:cNvPr id="1028" name="Picture 4" descr="MVVM">
            <a:extLst>
              <a:ext uri="{FF2B5EF4-FFF2-40B4-BE49-F238E27FC236}">
                <a16:creationId xmlns:a16="http://schemas.microsoft.com/office/drawing/2014/main" id="{71506DD0-2A35-43B2-4DC1-152EFA82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727" y="2200535"/>
            <a:ext cx="3889484" cy="288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83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</a:t>
            </a:r>
            <a:r>
              <a:rPr lang="en-US" altLang="ko-KR"/>
              <a:t>MVVM </a:t>
            </a:r>
            <a:r>
              <a:rPr lang="ko-KR" altLang="en-US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12-21(Sat)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461818" y="1690688"/>
            <a:ext cx="751840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MVVM </a:t>
            </a:r>
            <a:r>
              <a:rPr lang="ko-KR" altLang="en-US" sz="2000" dirty="0"/>
              <a:t>패턴 동작 시나리오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/>
              <a:t>사용자의 </a:t>
            </a:r>
            <a:r>
              <a:rPr lang="en-US" altLang="ko-KR" sz="2000" dirty="0"/>
              <a:t>Action</a:t>
            </a:r>
            <a:r>
              <a:rPr lang="ko-KR" altLang="en-US" sz="2000" dirty="0"/>
              <a:t>은 </a:t>
            </a:r>
            <a:r>
              <a:rPr lang="en-US" altLang="ko-KR" sz="2000" dirty="0"/>
              <a:t>View</a:t>
            </a:r>
            <a:r>
              <a:rPr lang="ko-KR" altLang="en-US" sz="2000" dirty="0"/>
              <a:t>를 통해 들어옴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</a:t>
            </a:r>
            <a:r>
              <a:rPr lang="ko-KR" altLang="en-US" sz="2000" dirty="0"/>
              <a:t>에 </a:t>
            </a:r>
            <a:r>
              <a:rPr lang="en-US" altLang="ko-KR" sz="2000" dirty="0"/>
              <a:t>Action</a:t>
            </a:r>
            <a:r>
              <a:rPr lang="ko-KR" altLang="en-US" sz="2000" dirty="0"/>
              <a:t>이 들어오면</a:t>
            </a:r>
            <a:r>
              <a:rPr lang="en-US" altLang="ko-KR" sz="2000" dirty="0"/>
              <a:t>, Command </a:t>
            </a:r>
            <a:r>
              <a:rPr lang="ko-KR" altLang="en-US" sz="2000" dirty="0"/>
              <a:t>패턴으로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에 </a:t>
            </a:r>
            <a:r>
              <a:rPr lang="en-US" altLang="ko-KR" sz="2000" dirty="0"/>
              <a:t>Action</a:t>
            </a:r>
            <a:r>
              <a:rPr lang="ko-KR" altLang="en-US" sz="2000" dirty="0"/>
              <a:t>을 전달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 Model</a:t>
            </a:r>
            <a:r>
              <a:rPr lang="ko-KR" altLang="en-US" sz="2000" dirty="0"/>
              <a:t>은 </a:t>
            </a:r>
            <a:r>
              <a:rPr lang="en-US" altLang="ko-KR" sz="2000" dirty="0"/>
              <a:t>Model</a:t>
            </a:r>
            <a:r>
              <a:rPr lang="ko-KR" altLang="en-US" sz="2000" dirty="0"/>
              <a:t>에게 데이터를 요청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Model</a:t>
            </a:r>
            <a:r>
              <a:rPr lang="ko-KR" altLang="en-US" sz="2000" dirty="0"/>
              <a:t>은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에게 </a:t>
            </a:r>
            <a:r>
              <a:rPr lang="ko-KR" altLang="en-US" sz="2000" dirty="0" err="1"/>
              <a:t>요청받은</a:t>
            </a:r>
            <a:r>
              <a:rPr lang="ko-KR" altLang="en-US" sz="2000" dirty="0"/>
              <a:t> 데이터를 응답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accent2"/>
                </a:solidFill>
              </a:rPr>
              <a:t>View Model</a:t>
            </a:r>
            <a:r>
              <a:rPr lang="ko-KR" altLang="en-US" sz="2000" dirty="0">
                <a:solidFill>
                  <a:schemeClr val="accent2"/>
                </a:solidFill>
              </a:rPr>
              <a:t>은 응답 받은 데이터를 가공하여 저장</a:t>
            </a:r>
            <a:endParaRPr lang="en-US" altLang="ko-KR" sz="2000" dirty="0">
              <a:solidFill>
                <a:schemeClr val="accent2"/>
              </a:solidFill>
            </a:endParaRP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</a:t>
            </a:r>
            <a:r>
              <a:rPr lang="ko-KR" altLang="en-US" sz="2000" dirty="0"/>
              <a:t>는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과 </a:t>
            </a:r>
            <a:r>
              <a:rPr lang="en-US" altLang="ko-KR" sz="2000" dirty="0"/>
              <a:t>Data Binding</a:t>
            </a:r>
            <a:r>
              <a:rPr lang="ko-KR" altLang="en-US" sz="2000" dirty="0"/>
              <a:t>하여 화면을 그림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1028" name="Picture 4" descr="MVVM">
            <a:extLst>
              <a:ext uri="{FF2B5EF4-FFF2-40B4-BE49-F238E27FC236}">
                <a16:creationId xmlns:a16="http://schemas.microsoft.com/office/drawing/2014/main" id="{71506DD0-2A35-43B2-4DC1-152EFA82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80" y="2179520"/>
            <a:ext cx="3777453" cy="28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49941"/>
      </p:ext>
    </p:extLst>
  </p:cSld>
  <p:clrMapOvr>
    <a:masterClrMapping/>
  </p:clrMapOvr>
</p:sld>
</file>

<file path=ppt/theme/theme1.xml><?xml version="1.0" encoding="utf-8"?>
<a:theme xmlns:a="http://schemas.openxmlformats.org/drawingml/2006/main" name="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7658</TotalTime>
  <Words>2372</Words>
  <Application>Microsoft Office PowerPoint</Application>
  <PresentationFormat>와이드스크린</PresentationFormat>
  <Paragraphs>480</Paragraphs>
  <Slides>66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2" baseType="lpstr">
      <vt:lpstr>AppleSDGothicNeoH00</vt:lpstr>
      <vt:lpstr>Arial</vt:lpstr>
      <vt:lpstr>맑은 고딕</vt:lpstr>
      <vt:lpstr>나눔바른고딕</vt:lpstr>
      <vt:lpstr>AppleSDGothicNeoB00</vt:lpstr>
      <vt:lpstr>코딩온템플릿</vt:lpstr>
      <vt:lpstr>    x</vt:lpstr>
      <vt:lpstr>C# WPF</vt:lpstr>
      <vt:lpstr>WPF란?</vt:lpstr>
      <vt:lpstr>WPF vs WinForm</vt:lpstr>
      <vt:lpstr>WPF 그래픽 표현</vt:lpstr>
      <vt:lpstr>WPF MVVM 패턴</vt:lpstr>
      <vt:lpstr>MVC 패턴(WinForm)</vt:lpstr>
      <vt:lpstr>WPF MVVM 패턴</vt:lpstr>
      <vt:lpstr>WPF MVVM 패턴</vt:lpstr>
      <vt:lpstr>XAML</vt:lpstr>
      <vt:lpstr>XAML</vt:lpstr>
      <vt:lpstr>WPF 프로젝트 생성</vt:lpstr>
      <vt:lpstr>WPF 프로젝트 생성</vt:lpstr>
      <vt:lpstr>실습. WPF 공식 자습서-1</vt:lpstr>
      <vt:lpstr>실습. WPF 공식 자습서-2</vt:lpstr>
      <vt:lpstr>릴리즈 빌드</vt:lpstr>
      <vt:lpstr>릴리즈 빌드</vt:lpstr>
      <vt:lpstr>릴리즈 빌드</vt:lpstr>
      <vt:lpstr>실습. 계산기 릴리즈</vt:lpstr>
      <vt:lpstr>WPF 도구상자 </vt:lpstr>
      <vt:lpstr>도구상자 - 이미지</vt:lpstr>
      <vt:lpstr>도구상자 - 이미지</vt:lpstr>
      <vt:lpstr>도구상자 - 이미지</vt:lpstr>
      <vt:lpstr>도구상자 - 이미지</vt:lpstr>
      <vt:lpstr>번외_ URI 란?</vt:lpstr>
      <vt:lpstr>번외_ URI 란?</vt:lpstr>
      <vt:lpstr>번외_ Build Action 이란?</vt:lpstr>
      <vt:lpstr>번외_ 버튼 이미지 바꾸기</vt:lpstr>
      <vt:lpstr>번외_ 버튼 이미지 바꾸기</vt:lpstr>
      <vt:lpstr>번외_ 버튼 이미지 바꾸기</vt:lpstr>
      <vt:lpstr>번외_ 버튼 이미지 바꾸기</vt:lpstr>
      <vt:lpstr>실습. 이미지 버튼</vt:lpstr>
      <vt:lpstr>도구상자 – DataGrid</vt:lpstr>
      <vt:lpstr>도구상자 - GridBox</vt:lpstr>
      <vt:lpstr>도구상자 - GridBox</vt:lpstr>
      <vt:lpstr>도구상자 - GridBox</vt:lpstr>
      <vt:lpstr>도구상자 - GridBox</vt:lpstr>
      <vt:lpstr>도구상자 - GridBox</vt:lpstr>
      <vt:lpstr>실습. DataGrid</vt:lpstr>
      <vt:lpstr>도구상자 - 기본 기능 종합</vt:lpstr>
      <vt:lpstr>도구상자 - 탭 컨트롤</vt:lpstr>
      <vt:lpstr>도구상자 - 그룹 박스</vt:lpstr>
      <vt:lpstr>도구상자 - 라디오 버튼</vt:lpstr>
      <vt:lpstr>도구상자 - 라디오 버튼</vt:lpstr>
      <vt:lpstr>도구상자 - 슬라이더</vt:lpstr>
      <vt:lpstr>실습. 컬러 슬라이더</vt:lpstr>
      <vt:lpstr>실습3. 컬러 슬라이더</vt:lpstr>
      <vt:lpstr>도구상자 - 체크 박스</vt:lpstr>
      <vt:lpstr>도구상자 - 콤보 박스</vt:lpstr>
      <vt:lpstr>도구상자 - 리스트 박스</vt:lpstr>
      <vt:lpstr>도구상자 - 리스트 박스 응용 - 데이터 바인딩</vt:lpstr>
      <vt:lpstr>도구상자 - 리스트 박스 응용 - 데이터 바인딩</vt:lpstr>
      <vt:lpstr>도구상자 - 웹 브라우저(IE)</vt:lpstr>
      <vt:lpstr>도구상자 - 웹 브라우저(Edge)</vt:lpstr>
      <vt:lpstr>실습. 심플한 웹 브라우저</vt:lpstr>
      <vt:lpstr>실습. 심플한 웹 브라우저</vt:lpstr>
      <vt:lpstr>실습. 심플한 웹 브라우저</vt:lpstr>
      <vt:lpstr>C# WPF NuGet ScottPlot.NET</vt:lpstr>
      <vt:lpstr>NuGet 이란?</vt:lpstr>
      <vt:lpstr>Visual Studio - NuGet 사용법</vt:lpstr>
      <vt:lpstr>Visual Studio - NuGet 사용법</vt:lpstr>
      <vt:lpstr>ScottPlot</vt:lpstr>
      <vt:lpstr>ScottPlot</vt:lpstr>
      <vt:lpstr>ScottPlot</vt:lpstr>
      <vt:lpstr>실습. ScottPlot</vt:lpstr>
      <vt:lpstr>실습. ScottPlot (Winform 이용)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석화 정</cp:lastModifiedBy>
  <cp:revision>1287</cp:revision>
  <dcterms:created xsi:type="dcterms:W3CDTF">2022-06-26T11:10:22Z</dcterms:created>
  <dcterms:modified xsi:type="dcterms:W3CDTF">2024-12-21T04:47:43Z</dcterms:modified>
</cp:coreProperties>
</file>